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13" r:id="rId2"/>
    <p:sldId id="543" r:id="rId3"/>
    <p:sldId id="557" r:id="rId4"/>
    <p:sldId id="497" r:id="rId5"/>
    <p:sldId id="524" r:id="rId6"/>
    <p:sldId id="498" r:id="rId7"/>
    <p:sldId id="499" r:id="rId8"/>
    <p:sldId id="561" r:id="rId9"/>
    <p:sldId id="554" r:id="rId10"/>
    <p:sldId id="555" r:id="rId11"/>
    <p:sldId id="556" r:id="rId12"/>
    <p:sldId id="560" r:id="rId13"/>
    <p:sldId id="518" r:id="rId14"/>
    <p:sldId id="519" r:id="rId15"/>
    <p:sldId id="525" r:id="rId16"/>
    <p:sldId id="502" r:id="rId17"/>
    <p:sldId id="503" r:id="rId18"/>
    <p:sldId id="504" r:id="rId19"/>
    <p:sldId id="505" r:id="rId20"/>
    <p:sldId id="569" r:id="rId21"/>
    <p:sldId id="507" r:id="rId22"/>
    <p:sldId id="532" r:id="rId23"/>
    <p:sldId id="535" r:id="rId24"/>
    <p:sldId id="534" r:id="rId25"/>
    <p:sldId id="536" r:id="rId26"/>
    <p:sldId id="537" r:id="rId27"/>
    <p:sldId id="508" r:id="rId28"/>
    <p:sldId id="563" r:id="rId29"/>
    <p:sldId id="511" r:id="rId30"/>
    <p:sldId id="520" r:id="rId31"/>
    <p:sldId id="558" r:id="rId32"/>
    <p:sldId id="559" r:id="rId33"/>
    <p:sldId id="526" r:id="rId34"/>
    <p:sldId id="564" r:id="rId35"/>
    <p:sldId id="566" r:id="rId36"/>
    <p:sldId id="540" r:id="rId37"/>
    <p:sldId id="567" r:id="rId38"/>
    <p:sldId id="546" r:id="rId39"/>
    <p:sldId id="547" r:id="rId40"/>
    <p:sldId id="548" r:id="rId41"/>
    <p:sldId id="549" r:id="rId42"/>
    <p:sldId id="550" r:id="rId43"/>
    <p:sldId id="553" r:id="rId44"/>
    <p:sldId id="568" r:id="rId45"/>
    <p:sldId id="551" r:id="rId46"/>
    <p:sldId id="552" r:id="rId47"/>
  </p:sldIdLst>
  <p:sldSz cx="9144000" cy="6858000" type="screen4x3"/>
  <p:notesSz cx="7099300" cy="102235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6E"/>
    <a:srgbClr val="99CCFF"/>
    <a:srgbClr val="F2A202"/>
    <a:srgbClr val="DDDDDD"/>
    <a:srgbClr val="FF9900"/>
    <a:srgbClr val="ECBF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9680" autoAdjust="0"/>
  </p:normalViewPr>
  <p:slideViewPr>
    <p:cSldViewPr>
      <p:cViewPr varScale="1">
        <p:scale>
          <a:sx n="76" d="100"/>
          <a:sy n="76" d="100"/>
        </p:scale>
        <p:origin x="14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82"/>
    </p:cViewPr>
  </p:sorterViewPr>
  <p:notesViewPr>
    <p:cSldViewPr>
      <p:cViewPr varScale="1">
        <p:scale>
          <a:sx n="62" d="100"/>
          <a:sy n="62" d="100"/>
        </p:scale>
        <p:origin x="-2442" y="-78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70A93A36-700B-4794-9774-A6515C081B1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56163"/>
            <a:ext cx="5206153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12325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B380DFC0-C9AF-46D9-8A44-705EB42C77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78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5E9E5-BF3B-4395-9AB0-AD01E68333D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5" descr="kion_slide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.gagliardi@kion.i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8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kion_slid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Ess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35200"/>
            <a:ext cx="3657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4114800" y="3489325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>
                <a:solidFill>
                  <a:schemeClr val="bg1"/>
                </a:solidFill>
                <a:ea typeface="ＭＳ Ｐゴシック" pitchFamily="34" charset="-128"/>
              </a:rPr>
              <a:t>“La Verbalizzazione degli esami con Firma Digitale”</a:t>
            </a:r>
            <a:r>
              <a:rPr lang="it-IT" sz="200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5867400" y="4708525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ea typeface="ＭＳ Ｐゴシック" pitchFamily="34" charset="-128"/>
              </a:rPr>
              <a:t>18 gennaio 2017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8313" y="5186363"/>
            <a:ext cx="4781550" cy="9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0"/>
              </a:lnSpc>
            </a:pPr>
            <a:endParaRPr lang="it-IT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ea typeface="ＭＳ Ｐゴシック" pitchFamily="34" charset="-128"/>
              </a:rPr>
              <a:t>Giorgio Gagliardi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ea typeface="ＭＳ Ｐゴシック" pitchFamily="34" charset="-128"/>
              </a:rPr>
              <a:t>(</a:t>
            </a:r>
            <a:r>
              <a:rPr lang="it-IT" sz="2000" dirty="0">
                <a:solidFill>
                  <a:schemeClr val="bg1"/>
                </a:solidFill>
                <a:ea typeface="ＭＳ Ｐゴシック" pitchFamily="34" charset="-128"/>
                <a:hlinkClick r:id="rId5"/>
              </a:rPr>
              <a:t>g.gagliardi@kion.i</a:t>
            </a:r>
            <a:r>
              <a:rPr lang="it-IT" sz="2000" dirty="0">
                <a:solidFill>
                  <a:schemeClr val="bg1"/>
                </a:solidFill>
                <a:hlinkClick r:id="rId5"/>
              </a:rPr>
              <a:t>t</a:t>
            </a:r>
            <a:r>
              <a:rPr lang="it-IT" sz="1800" dirty="0">
                <a:solidFill>
                  <a:schemeClr val="bg1"/>
                </a:solidFill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4925"/>
            <a:ext cx="7467600" cy="517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676900" y="3767555"/>
            <a:ext cx="800101" cy="103304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733800" y="3429000"/>
            <a:ext cx="32766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Aggiungi commissario d’esame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77000" y="4800600"/>
            <a:ext cx="1676400" cy="3810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76599" y="196206"/>
            <a:ext cx="56388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Gestione Commissione d’esame </a:t>
            </a:r>
          </a:p>
        </p:txBody>
      </p:sp>
    </p:spTree>
    <p:extLst>
      <p:ext uri="{BB962C8B-B14F-4D97-AF65-F5344CB8AC3E}">
        <p14:creationId xmlns:p14="http://schemas.microsoft.com/office/powerpoint/2010/main" val="2834998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8" y="1487075"/>
            <a:ext cx="7936642" cy="4655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5486398" y="3070566"/>
            <a:ext cx="723901" cy="74419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566025" y="4648200"/>
            <a:ext cx="304800" cy="3810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Oval 30"/>
          <p:cNvSpPr>
            <a:spLocks noChangeArrowheads="1"/>
          </p:cNvSpPr>
          <p:nvPr/>
        </p:nvSpPr>
        <p:spPr bwMode="auto">
          <a:xfrm>
            <a:off x="7924799" y="22955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1</a:t>
            </a:r>
          </a:p>
        </p:txBody>
      </p:sp>
      <p:sp>
        <p:nvSpPr>
          <p:cNvPr id="17" name="Oval 31"/>
          <p:cNvSpPr>
            <a:spLocks noChangeArrowheads="1"/>
          </p:cNvSpPr>
          <p:nvPr/>
        </p:nvSpPr>
        <p:spPr bwMode="auto">
          <a:xfrm>
            <a:off x="7870825" y="4240212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3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30986" y="2732011"/>
            <a:ext cx="2905372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Ricerca per Commissione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500241" y="5562602"/>
            <a:ext cx="868002" cy="457198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auto">
          <a:xfrm>
            <a:off x="3386739" y="5075018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4</a:t>
            </a: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784225" y="3141108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62001" y="3559145"/>
            <a:ext cx="1788674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Elenco Docenti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1656337" y="3905220"/>
            <a:ext cx="894338" cy="123669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1656338" y="3905220"/>
            <a:ext cx="1030728" cy="84171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276599" y="196206"/>
            <a:ext cx="56388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Gestione Commissione d’esame </a:t>
            </a:r>
          </a:p>
        </p:txBody>
      </p:sp>
    </p:spTree>
    <p:extLst>
      <p:ext uri="{BB962C8B-B14F-4D97-AF65-F5344CB8AC3E}">
        <p14:creationId xmlns:p14="http://schemas.microsoft.com/office/powerpoint/2010/main" val="386072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" y="1038225"/>
            <a:ext cx="7477125" cy="559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752600" y="4300954"/>
            <a:ext cx="609601" cy="57584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228600" y="3962400"/>
            <a:ext cx="30480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Stampa elenco commissari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62200" y="4876800"/>
            <a:ext cx="1676400" cy="3810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751388" y="5486400"/>
            <a:ext cx="609600" cy="3810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6248401" y="3157953"/>
            <a:ext cx="1676400" cy="101082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4708635" y="22860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304800" y="35274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620500" y="2819400"/>
            <a:ext cx="35052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Gestisci commissione d’esame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276599" y="196206"/>
            <a:ext cx="56388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Gestione Commissione d’esame </a:t>
            </a:r>
          </a:p>
        </p:txBody>
      </p:sp>
    </p:spTree>
    <p:extLst>
      <p:ext uri="{BB962C8B-B14F-4D97-AF65-F5344CB8AC3E}">
        <p14:creationId xmlns:p14="http://schemas.microsoft.com/office/powerpoint/2010/main" val="105873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04975"/>
            <a:ext cx="78676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2209800" y="1117600"/>
            <a:ext cx="5689600" cy="406400"/>
          </a:xfrm>
          <a:prstGeom prst="rect">
            <a:avLst/>
          </a:prstGeom>
          <a:solidFill>
            <a:srgbClr val="FCFF9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>
                <a:solidFill>
                  <a:srgbClr val="CC0000"/>
                </a:solidFill>
                <a:latin typeface="Arial" charset="0"/>
              </a:rPr>
              <a:t>Area Web </a:t>
            </a:r>
            <a:r>
              <a:rPr lang="it-IT" sz="2000" u="sng">
                <a:solidFill>
                  <a:srgbClr val="CC0000"/>
                </a:solidFill>
                <a:latin typeface="Arial" charset="0"/>
              </a:rPr>
              <a:t>Studente</a:t>
            </a:r>
          </a:p>
        </p:txBody>
      </p:sp>
      <p:sp>
        <p:nvSpPr>
          <p:cNvPr id="106522" name="Oval 26"/>
          <p:cNvSpPr>
            <a:spLocks noChangeArrowheads="1"/>
          </p:cNvSpPr>
          <p:nvPr/>
        </p:nvSpPr>
        <p:spPr bwMode="auto">
          <a:xfrm>
            <a:off x="2362200" y="4289425"/>
            <a:ext cx="371475" cy="3810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1219200" y="2743200"/>
            <a:ext cx="381000" cy="1600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304800" y="2362200"/>
            <a:ext cx="2684463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Appelli d’esame</a:t>
            </a:r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762000" y="4343400"/>
            <a:ext cx="1447800" cy="2286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6526" name="Oval 30"/>
          <p:cNvSpPr>
            <a:spLocks noChangeArrowheads="1"/>
          </p:cNvSpPr>
          <p:nvPr/>
        </p:nvSpPr>
        <p:spPr bwMode="auto">
          <a:xfrm>
            <a:off x="381000" y="19050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06527" name="Oval 31"/>
          <p:cNvSpPr>
            <a:spLocks noChangeArrowheads="1"/>
          </p:cNvSpPr>
          <p:nvPr/>
        </p:nvSpPr>
        <p:spPr bwMode="auto">
          <a:xfrm>
            <a:off x="2514600" y="48006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sp>
        <p:nvSpPr>
          <p:cNvPr id="106529" name="Rectangle 2"/>
          <p:cNvSpPr>
            <a:spLocks noChangeArrowheads="1"/>
          </p:cNvSpPr>
          <p:nvPr/>
        </p:nvSpPr>
        <p:spPr bwMode="auto">
          <a:xfrm>
            <a:off x="5029200" y="198438"/>
            <a:ext cx="388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>
                <a:solidFill>
                  <a:srgbClr val="CC0000"/>
                </a:solidFill>
                <a:latin typeface="Verdana" pitchFamily="34" charset="0"/>
              </a:rPr>
              <a:t>Prenotazione Appello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2" grpId="0" animBg="1"/>
      <p:bldP spid="106523" grpId="0" animBg="1"/>
      <p:bldP spid="106524" grpId="0" animBg="1" autoUpdateAnimBg="0"/>
      <p:bldP spid="106525" grpId="0" animBg="1"/>
      <p:bldP spid="106526" grpId="0" animBg="1"/>
      <p:bldP spid="1065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219200"/>
            <a:ext cx="8486775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7542" name="Rectangle 2"/>
          <p:cNvSpPr>
            <a:spLocks noChangeArrowheads="1"/>
          </p:cNvSpPr>
          <p:nvPr/>
        </p:nvSpPr>
        <p:spPr bwMode="auto">
          <a:xfrm>
            <a:off x="5029200" y="198438"/>
            <a:ext cx="388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>
                <a:solidFill>
                  <a:srgbClr val="00256E"/>
                </a:solidFill>
                <a:latin typeface="Verdana" pitchFamily="34" charset="0"/>
              </a:rPr>
              <a:t>Prenotazione Appello </a:t>
            </a:r>
          </a:p>
        </p:txBody>
      </p:sp>
      <p:sp>
        <p:nvSpPr>
          <p:cNvPr id="107545" name="Oval 25"/>
          <p:cNvSpPr>
            <a:spLocks noChangeArrowheads="1"/>
          </p:cNvSpPr>
          <p:nvPr/>
        </p:nvSpPr>
        <p:spPr bwMode="auto">
          <a:xfrm>
            <a:off x="5010150" y="5638800"/>
            <a:ext cx="1809750" cy="5334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 flipH="1">
            <a:off x="6553200" y="4460873"/>
            <a:ext cx="533400" cy="125412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6400800" y="4287836"/>
            <a:ext cx="2209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Prenota appello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5" grpId="0" animBg="1"/>
      <p:bldP spid="107549" grpId="0" animBg="1"/>
      <p:bldP spid="10754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066800"/>
            <a:ext cx="7515225" cy="546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029200" y="198438"/>
            <a:ext cx="388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>
                <a:solidFill>
                  <a:srgbClr val="00256E"/>
                </a:solidFill>
                <a:latin typeface="Verdana" pitchFamily="34" charset="0"/>
              </a:rPr>
              <a:t>Prenotazione Appello </a:t>
            </a: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 flipH="1">
            <a:off x="5257800" y="4572000"/>
            <a:ext cx="457200" cy="533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105400" y="4302125"/>
            <a:ext cx="30480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Conferma della Prenotazione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2438400" y="5105400"/>
            <a:ext cx="2819400" cy="304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7773533" y="380047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13670" grpId="0" animBg="1" autoUpdateAnimBg="0"/>
      <p:bldP spid="113671" grpId="0" animBg="1"/>
      <p:bldP spid="1136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38300"/>
            <a:ext cx="8058150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7696200" y="5432425"/>
            <a:ext cx="304800" cy="3048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V="1">
            <a:off x="6096000" y="5661025"/>
            <a:ext cx="1600200" cy="762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800600" y="6118225"/>
            <a:ext cx="2303463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Iscrizione Studenti</a:t>
            </a:r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8497887" y="30480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6553200" y="3756025"/>
            <a:ext cx="1295400" cy="1219200"/>
            <a:chOff x="4080" y="2304"/>
            <a:chExt cx="816" cy="768"/>
          </a:xfrm>
        </p:grpSpPr>
        <p:sp>
          <p:nvSpPr>
            <p:cNvPr id="90128" name="Line 16"/>
            <p:cNvSpPr>
              <a:spLocks noChangeShapeType="1"/>
            </p:cNvSpPr>
            <p:nvPr/>
          </p:nvSpPr>
          <p:spPr bwMode="auto">
            <a:xfrm flipH="1">
              <a:off x="4427" y="2304"/>
              <a:ext cx="325" cy="72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 flipH="1">
              <a:off x="4080" y="2304"/>
              <a:ext cx="720" cy="72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>
              <a:off x="4704" y="2304"/>
              <a:ext cx="192" cy="768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4343400" y="61182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6172200" y="3451225"/>
            <a:ext cx="2684462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Opzioni di verifica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2209800" y="1066800"/>
            <a:ext cx="5689600" cy="406400"/>
          </a:xfrm>
          <a:prstGeom prst="rect">
            <a:avLst/>
          </a:prstGeom>
          <a:solidFill>
            <a:srgbClr val="FCFF9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>
                <a:solidFill>
                  <a:srgbClr val="CC0000"/>
                </a:solidFill>
                <a:latin typeface="Arial" charset="0"/>
              </a:rPr>
              <a:t>Area Web </a:t>
            </a:r>
            <a:r>
              <a:rPr lang="it-IT" sz="2000" u="sng">
                <a:solidFill>
                  <a:srgbClr val="CC0000"/>
                </a:solidFill>
                <a:latin typeface="Arial" charset="0"/>
              </a:rPr>
              <a:t>Docente</a:t>
            </a:r>
          </a:p>
        </p:txBody>
      </p:sp>
      <p:sp>
        <p:nvSpPr>
          <p:cNvPr id="90134" name="Rectangle 2"/>
          <p:cNvSpPr>
            <a:spLocks noChangeArrowheads="1"/>
          </p:cNvSpPr>
          <p:nvPr/>
        </p:nvSpPr>
        <p:spPr bwMode="auto">
          <a:xfrm>
            <a:off x="5029200" y="198438"/>
            <a:ext cx="388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>
                <a:solidFill>
                  <a:srgbClr val="CC0000"/>
                </a:solidFill>
                <a:latin typeface="Verdana" pitchFamily="34" charset="0"/>
              </a:rPr>
              <a:t>Iscrizione Appello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17" grpId="0" animBg="1"/>
      <p:bldP spid="90118" grpId="0" animBg="1" autoUpdateAnimBg="0"/>
      <p:bldP spid="90122" grpId="0" animBg="1"/>
      <p:bldP spid="90131" grpId="0" animBg="1"/>
      <p:bldP spid="9012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7" y="1143000"/>
            <a:ext cx="7448550" cy="547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105400" y="3505200"/>
            <a:ext cx="3097212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Criteri per la ricerca studenti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696200" y="30480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4270375" y="4953000"/>
            <a:ext cx="835025" cy="4572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H="1">
            <a:off x="3657600" y="3886200"/>
            <a:ext cx="1524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473302" y="44196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1828800" y="5278440"/>
            <a:ext cx="1219200" cy="1046163"/>
            <a:chOff x="1327" y="3373"/>
            <a:chExt cx="768" cy="659"/>
          </a:xfrm>
        </p:grpSpPr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>
              <a:off x="1327" y="3373"/>
              <a:ext cx="768" cy="419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>
              <a:off x="1327" y="3373"/>
              <a:ext cx="641" cy="659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415925" y="4932362"/>
            <a:ext cx="263207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Elenco studenti idonei</a:t>
            </a:r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4191000" y="5791200"/>
            <a:ext cx="381000" cy="304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4670425" y="56388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3</a:t>
            </a:r>
          </a:p>
        </p:txBody>
      </p:sp>
      <p:sp>
        <p:nvSpPr>
          <p:cNvPr id="91156" name="Rectangle 2"/>
          <p:cNvSpPr>
            <a:spLocks noChangeArrowheads="1"/>
          </p:cNvSpPr>
          <p:nvPr/>
        </p:nvSpPr>
        <p:spPr bwMode="auto">
          <a:xfrm>
            <a:off x="5029200" y="198438"/>
            <a:ext cx="388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Iscrizione Appello 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3810000" y="3886200"/>
            <a:ext cx="1371600" cy="7127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962400" y="3886201"/>
            <a:ext cx="1219200" cy="89217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  <p:bldP spid="91143" grpId="0" animBg="1"/>
      <p:bldP spid="91144" grpId="0" animBg="1"/>
      <p:bldP spid="91145" grpId="0" animBg="1"/>
      <p:bldP spid="91146" grpId="0" animBg="1"/>
      <p:bldP spid="91151" grpId="0" animBg="1"/>
      <p:bldP spid="91154" grpId="0" animBg="1"/>
      <p:bldP spid="9115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095375"/>
            <a:ext cx="7553325" cy="561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4572000" y="1657350"/>
            <a:ext cx="2209800" cy="990600"/>
            <a:chOff x="2832" y="1104"/>
            <a:chExt cx="1392" cy="624"/>
          </a:xfrm>
        </p:grpSpPr>
        <p:sp>
          <p:nvSpPr>
            <p:cNvPr id="92165" name="Line 5"/>
            <p:cNvSpPr>
              <a:spLocks noChangeShapeType="1"/>
            </p:cNvSpPr>
            <p:nvPr/>
          </p:nvSpPr>
          <p:spPr bwMode="auto">
            <a:xfrm flipH="1">
              <a:off x="3504" y="1104"/>
              <a:ext cx="720" cy="624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 flipH="1">
              <a:off x="2832" y="1200"/>
              <a:ext cx="1344" cy="384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638800" y="1428750"/>
            <a:ext cx="2743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Elenco Studenti iscritti</a:t>
            </a:r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7924800" y="97155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92169" name="Oval 9"/>
          <p:cNvSpPr>
            <a:spLocks noChangeArrowheads="1"/>
          </p:cNvSpPr>
          <p:nvPr/>
        </p:nvSpPr>
        <p:spPr bwMode="auto">
          <a:xfrm>
            <a:off x="468312" y="55213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grpSp>
        <p:nvGrpSpPr>
          <p:cNvPr id="92185" name="Group 25"/>
          <p:cNvGrpSpPr>
            <a:grpSpLocks/>
          </p:cNvGrpSpPr>
          <p:nvPr/>
        </p:nvGrpSpPr>
        <p:grpSpPr bwMode="auto">
          <a:xfrm>
            <a:off x="1527175" y="3363913"/>
            <a:ext cx="1597025" cy="2854325"/>
            <a:chOff x="873" y="2119"/>
            <a:chExt cx="1006" cy="1798"/>
          </a:xfrm>
        </p:grpSpPr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 rot="11711715" flipH="1">
              <a:off x="1049" y="2545"/>
              <a:ext cx="781" cy="134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 rot="11711715" flipH="1">
              <a:off x="1110" y="2119"/>
              <a:ext cx="533" cy="174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 rot="11711715" flipH="1">
              <a:off x="962" y="2972"/>
              <a:ext cx="917" cy="94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176" name="Line 16"/>
            <p:cNvSpPr>
              <a:spLocks noChangeShapeType="1"/>
            </p:cNvSpPr>
            <p:nvPr/>
          </p:nvSpPr>
          <p:spPr bwMode="auto">
            <a:xfrm rot="11711715" flipH="1">
              <a:off x="873" y="3484"/>
              <a:ext cx="763" cy="40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69887" y="5978525"/>
            <a:ext cx="26670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Funzionalità disponibili</a:t>
            </a:r>
          </a:p>
        </p:txBody>
      </p:sp>
      <p:sp>
        <p:nvSpPr>
          <p:cNvPr id="92179" name="Rectangle 2"/>
          <p:cNvSpPr>
            <a:spLocks noChangeArrowheads="1"/>
          </p:cNvSpPr>
          <p:nvPr/>
        </p:nvSpPr>
        <p:spPr bwMode="auto">
          <a:xfrm>
            <a:off x="5029200" y="198438"/>
            <a:ext cx="388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>
                <a:solidFill>
                  <a:srgbClr val="00256E"/>
                </a:solidFill>
                <a:latin typeface="Verdana" pitchFamily="34" charset="0"/>
              </a:rPr>
              <a:t>Iscrizione Appello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 autoUpdateAnimBg="0"/>
      <p:bldP spid="92168" grpId="0" animBg="1"/>
      <p:bldP spid="92169" grpId="0" animBg="1"/>
      <p:bldP spid="9217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62050"/>
            <a:ext cx="7867650" cy="523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1981200" y="5105400"/>
            <a:ext cx="990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81000" y="4724400"/>
            <a:ext cx="2590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Inserimento </a:t>
            </a:r>
            <a:r>
              <a:rPr lang="it-IT" sz="1600" i="1">
                <a:solidFill>
                  <a:srgbClr val="000000"/>
                </a:solidFill>
                <a:latin typeface="Arial" charset="0"/>
              </a:rPr>
              <a:t>esiti</a:t>
            </a:r>
            <a:r>
              <a:rPr lang="it-IT" sz="1600">
                <a:solidFill>
                  <a:srgbClr val="000000"/>
                </a:solidFill>
                <a:latin typeface="Arial" charset="0"/>
              </a:rPr>
              <a:t> esame</a:t>
            </a:r>
          </a:p>
        </p:txBody>
      </p:sp>
      <p:sp>
        <p:nvSpPr>
          <p:cNvPr id="93191" name="Rectangle 2"/>
          <p:cNvSpPr>
            <a:spLocks noChangeArrowheads="1"/>
          </p:cNvSpPr>
          <p:nvPr/>
        </p:nvSpPr>
        <p:spPr bwMode="auto">
          <a:xfrm>
            <a:off x="4038600" y="198438"/>
            <a:ext cx="487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CC0000"/>
                </a:solidFill>
                <a:latin typeface="Verdana" pitchFamily="34" charset="0"/>
              </a:rPr>
              <a:t>Inserimento Esiti esame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8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4"/>
          <p:cNvSpPr txBox="1">
            <a:spLocks noChangeArrowheads="1"/>
          </p:cNvSpPr>
          <p:nvPr/>
        </p:nvSpPr>
        <p:spPr bwMode="auto">
          <a:xfrm>
            <a:off x="4371975" y="838200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DE9502"/>
                </a:solidFill>
                <a:latin typeface="Verdana" pitchFamily="34" charset="0"/>
              </a:rPr>
              <a:t>DOCENTE</a:t>
            </a:r>
            <a:endParaRPr lang="en-US" sz="1800">
              <a:solidFill>
                <a:srgbClr val="DE9502"/>
              </a:solidFill>
              <a:latin typeface="Verdana" pitchFamily="34" charset="0"/>
            </a:endParaRPr>
          </a:p>
        </p:txBody>
      </p:sp>
      <p:sp>
        <p:nvSpPr>
          <p:cNvPr id="3075" name="Text Box 45"/>
          <p:cNvSpPr txBox="1">
            <a:spLocks noChangeArrowheads="1"/>
          </p:cNvSpPr>
          <p:nvPr/>
        </p:nvSpPr>
        <p:spPr bwMode="auto">
          <a:xfrm>
            <a:off x="7019925" y="836613"/>
            <a:ext cx="181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DE9502"/>
                </a:solidFill>
                <a:latin typeface="Verdana" pitchFamily="34" charset="0"/>
              </a:rPr>
              <a:t>SEGRETERIA</a:t>
            </a:r>
            <a:endParaRPr lang="en-US" sz="1800">
              <a:solidFill>
                <a:srgbClr val="DE9502"/>
              </a:solidFill>
              <a:latin typeface="Verdana" pitchFamily="34" charset="0"/>
            </a:endParaRPr>
          </a:p>
        </p:txBody>
      </p:sp>
      <p:sp>
        <p:nvSpPr>
          <p:cNvPr id="3076" name="Text Box 46"/>
          <p:cNvSpPr txBox="1">
            <a:spLocks noChangeArrowheads="1"/>
          </p:cNvSpPr>
          <p:nvPr/>
        </p:nvSpPr>
        <p:spPr bwMode="auto">
          <a:xfrm>
            <a:off x="1676400" y="835025"/>
            <a:ext cx="153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DE9502"/>
                </a:solidFill>
                <a:latin typeface="Verdana" pitchFamily="34" charset="0"/>
              </a:rPr>
              <a:t>STUDENTE</a:t>
            </a:r>
            <a:endParaRPr lang="en-US" sz="1800">
              <a:solidFill>
                <a:srgbClr val="DE9502"/>
              </a:solidFill>
              <a:latin typeface="Verdana" pitchFamily="34" charset="0"/>
            </a:endParaRPr>
          </a:p>
        </p:txBody>
      </p:sp>
      <p:pic>
        <p:nvPicPr>
          <p:cNvPr id="3077" name="Picture 47" descr="MCj029547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1139825"/>
            <a:ext cx="1371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8" descr="j030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10668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9" descr="MCBL00699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219200"/>
            <a:ext cx="990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Line 50"/>
          <p:cNvSpPr>
            <a:spLocks noChangeShapeType="1"/>
          </p:cNvSpPr>
          <p:nvPr/>
        </p:nvSpPr>
        <p:spPr bwMode="auto">
          <a:xfrm>
            <a:off x="2195513" y="1916113"/>
            <a:ext cx="0" cy="4033837"/>
          </a:xfrm>
          <a:prstGeom prst="line">
            <a:avLst/>
          </a:prstGeom>
          <a:noFill/>
          <a:ln w="349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1" name="Line 51"/>
          <p:cNvSpPr>
            <a:spLocks noChangeShapeType="1"/>
          </p:cNvSpPr>
          <p:nvPr/>
        </p:nvSpPr>
        <p:spPr bwMode="auto">
          <a:xfrm>
            <a:off x="5076825" y="1916113"/>
            <a:ext cx="0" cy="2665412"/>
          </a:xfrm>
          <a:prstGeom prst="line">
            <a:avLst/>
          </a:prstGeom>
          <a:noFill/>
          <a:ln w="349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Line 52"/>
          <p:cNvSpPr>
            <a:spLocks noChangeShapeType="1"/>
          </p:cNvSpPr>
          <p:nvPr/>
        </p:nvSpPr>
        <p:spPr bwMode="auto">
          <a:xfrm>
            <a:off x="7956550" y="1916113"/>
            <a:ext cx="0" cy="4033837"/>
          </a:xfrm>
          <a:prstGeom prst="line">
            <a:avLst/>
          </a:prstGeom>
          <a:noFill/>
          <a:ln w="349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916238" y="2060575"/>
            <a:ext cx="5040310" cy="3024188"/>
            <a:chOff x="1837" y="1298"/>
            <a:chExt cx="3175" cy="1905"/>
          </a:xfrm>
        </p:grpSpPr>
        <p:sp>
          <p:nvSpPr>
            <p:cNvPr id="3113" name="Rectangle 54"/>
            <p:cNvSpPr>
              <a:spLocks noChangeArrowheads="1"/>
            </p:cNvSpPr>
            <p:nvPr/>
          </p:nvSpPr>
          <p:spPr bwMode="auto">
            <a:xfrm>
              <a:off x="1837" y="1298"/>
              <a:ext cx="862" cy="19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000" b="0">
                  <a:latin typeface="Arial Unicode MS" pitchFamily="34" charset="-128"/>
                </a:rPr>
                <a:t>Appello </a:t>
              </a:r>
            </a:p>
            <a:p>
              <a:pPr algn="ctr"/>
              <a:r>
                <a:rPr lang="it-IT" sz="2000" b="0">
                  <a:latin typeface="Arial Unicode MS" pitchFamily="34" charset="-128"/>
                </a:rPr>
                <a:t>on-line</a:t>
              </a:r>
              <a:endParaRPr lang="en-US" sz="2000" b="0">
                <a:latin typeface="Arial Unicode MS" pitchFamily="34" charset="-128"/>
              </a:endParaRPr>
            </a:p>
          </p:txBody>
        </p:sp>
        <p:sp>
          <p:nvSpPr>
            <p:cNvPr id="3114" name="Line 55"/>
            <p:cNvSpPr>
              <a:spLocks noChangeShapeType="1"/>
            </p:cNvSpPr>
            <p:nvPr/>
          </p:nvSpPr>
          <p:spPr bwMode="auto">
            <a:xfrm flipH="1">
              <a:off x="2699" y="1298"/>
              <a:ext cx="2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5" name="Text Box 56"/>
            <p:cNvSpPr txBox="1">
              <a:spLocks noChangeArrowheads="1"/>
            </p:cNvSpPr>
            <p:nvPr/>
          </p:nvSpPr>
          <p:spPr bwMode="auto">
            <a:xfrm>
              <a:off x="3560" y="1298"/>
              <a:ext cx="141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0" dirty="0">
                  <a:latin typeface="Arial Unicode MS" pitchFamily="34" charset="-128"/>
                </a:rPr>
                <a:t>Crea un nuovo appello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827088" y="2565400"/>
            <a:ext cx="2089150" cy="407988"/>
            <a:chOff x="521" y="1616"/>
            <a:chExt cx="1316" cy="257"/>
          </a:xfrm>
        </p:grpSpPr>
        <p:sp>
          <p:nvSpPr>
            <p:cNvPr id="3111" name="Line 58"/>
            <p:cNvSpPr>
              <a:spLocks noChangeShapeType="1"/>
            </p:cNvSpPr>
            <p:nvPr/>
          </p:nvSpPr>
          <p:spPr bwMode="auto">
            <a:xfrm flipH="1">
              <a:off x="1383" y="1616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2" name="Text Box 59"/>
            <p:cNvSpPr txBox="1">
              <a:spLocks noChangeArrowheads="1"/>
            </p:cNvSpPr>
            <p:nvPr/>
          </p:nvSpPr>
          <p:spPr bwMode="auto">
            <a:xfrm>
              <a:off x="521" y="1661"/>
              <a:ext cx="13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0">
                  <a:latin typeface="Arial Unicode MS" pitchFamily="34" charset="-128"/>
                </a:rPr>
                <a:t>Si prenota all’appello</a:t>
              </a:r>
              <a:endParaRPr lang="en-US" sz="1600" b="0">
                <a:latin typeface="Arial Unicode MS" pitchFamily="34" charset="-128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4271963" y="2997200"/>
            <a:ext cx="2662237" cy="355600"/>
            <a:chOff x="2691" y="1888"/>
            <a:chExt cx="1677" cy="224"/>
          </a:xfrm>
        </p:grpSpPr>
        <p:sp>
          <p:nvSpPr>
            <p:cNvPr id="3109" name="Line 61"/>
            <p:cNvSpPr>
              <a:spLocks noChangeShapeType="1"/>
            </p:cNvSpPr>
            <p:nvPr/>
          </p:nvSpPr>
          <p:spPr bwMode="auto">
            <a:xfrm flipH="1">
              <a:off x="2699" y="188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0" name="Text Box 62"/>
            <p:cNvSpPr txBox="1">
              <a:spLocks noChangeArrowheads="1"/>
            </p:cNvSpPr>
            <p:nvPr/>
          </p:nvSpPr>
          <p:spPr bwMode="auto">
            <a:xfrm>
              <a:off x="2691" y="1900"/>
              <a:ext cx="16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0">
                  <a:latin typeface="Arial Unicode MS" pitchFamily="34" charset="-128"/>
                </a:rPr>
                <a:t>Pubblica gli esiti dell’esame</a:t>
              </a:r>
              <a:endParaRPr lang="en-US" sz="1600" b="0">
                <a:latin typeface="Arial Unicode MS" pitchFamily="34" charset="-128"/>
              </a:endParaRPr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611188" y="4437063"/>
            <a:ext cx="2305050" cy="407987"/>
            <a:chOff x="385" y="2795"/>
            <a:chExt cx="1452" cy="257"/>
          </a:xfrm>
        </p:grpSpPr>
        <p:sp>
          <p:nvSpPr>
            <p:cNvPr id="3107" name="Line 64"/>
            <p:cNvSpPr>
              <a:spLocks noChangeShapeType="1"/>
            </p:cNvSpPr>
            <p:nvPr/>
          </p:nvSpPr>
          <p:spPr bwMode="auto">
            <a:xfrm>
              <a:off x="1383" y="2795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8" name="Text Box 65"/>
            <p:cNvSpPr txBox="1">
              <a:spLocks noChangeArrowheads="1"/>
            </p:cNvSpPr>
            <p:nvPr/>
          </p:nvSpPr>
          <p:spPr bwMode="auto">
            <a:xfrm>
              <a:off x="385" y="2840"/>
              <a:ext cx="14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0">
                  <a:latin typeface="Arial Unicode MS" pitchFamily="34" charset="-128"/>
                </a:rPr>
                <a:t>Accetta il voto o si ritira</a:t>
              </a:r>
              <a:endParaRPr lang="en-US" sz="1600" b="0">
                <a:latin typeface="Arial Unicode MS" pitchFamily="34" charset="-128"/>
              </a:endParaRP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611188" y="3500438"/>
            <a:ext cx="2379662" cy="409575"/>
            <a:chOff x="385" y="2205"/>
            <a:chExt cx="1499" cy="258"/>
          </a:xfrm>
        </p:grpSpPr>
        <p:sp>
          <p:nvSpPr>
            <p:cNvPr id="3105" name="Line 67"/>
            <p:cNvSpPr>
              <a:spLocks noChangeShapeType="1"/>
            </p:cNvSpPr>
            <p:nvPr/>
          </p:nvSpPr>
          <p:spPr bwMode="auto">
            <a:xfrm flipH="1">
              <a:off x="1383" y="2205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6" name="Text Box 68"/>
            <p:cNvSpPr txBox="1">
              <a:spLocks noChangeArrowheads="1"/>
            </p:cNvSpPr>
            <p:nvPr/>
          </p:nvSpPr>
          <p:spPr bwMode="auto">
            <a:xfrm>
              <a:off x="385" y="2251"/>
              <a:ext cx="14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0">
                  <a:latin typeface="Arial Unicode MS" pitchFamily="34" charset="-128"/>
                </a:rPr>
                <a:t>Prende visione dell’esito</a:t>
              </a:r>
              <a:endParaRPr lang="en-US" sz="1600" b="0">
                <a:latin typeface="Arial Unicode MS" pitchFamily="34" charset="-128"/>
              </a:endParaRP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609600" y="5516563"/>
            <a:ext cx="2593975" cy="696912"/>
            <a:chOff x="384" y="3475"/>
            <a:chExt cx="1634" cy="439"/>
          </a:xfrm>
        </p:grpSpPr>
        <p:sp>
          <p:nvSpPr>
            <p:cNvPr id="3102" name="Line 78"/>
            <p:cNvSpPr>
              <a:spLocks noChangeShapeType="1"/>
            </p:cNvSpPr>
            <p:nvPr/>
          </p:nvSpPr>
          <p:spPr bwMode="auto">
            <a:xfrm flipH="1">
              <a:off x="1383" y="3702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3" name="Text Box 79"/>
            <p:cNvSpPr txBox="1">
              <a:spLocks noChangeArrowheads="1"/>
            </p:cNvSpPr>
            <p:nvPr/>
          </p:nvSpPr>
          <p:spPr bwMode="auto">
            <a:xfrm>
              <a:off x="430" y="3475"/>
              <a:ext cx="14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0">
                  <a:latin typeface="Arial Unicode MS" pitchFamily="34" charset="-128"/>
                </a:rPr>
                <a:t>Verifica propria carriera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3104" name="Text Box 80"/>
            <p:cNvSpPr txBox="1">
              <a:spLocks noChangeArrowheads="1"/>
            </p:cNvSpPr>
            <p:nvPr/>
          </p:nvSpPr>
          <p:spPr bwMode="auto">
            <a:xfrm>
              <a:off x="384" y="3702"/>
              <a:ext cx="16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0">
                  <a:latin typeface="Arial Unicode MS" pitchFamily="34" charset="-128"/>
                </a:rPr>
                <a:t>Stampa certificati online</a:t>
              </a:r>
              <a:endParaRPr lang="en-US" sz="1600" b="0">
                <a:latin typeface="Arial Unicode MS" pitchFamily="34" charset="-128"/>
              </a:endParaRP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2916238" y="5373688"/>
            <a:ext cx="2806700" cy="1008062"/>
            <a:chOff x="1837" y="3385"/>
            <a:chExt cx="1768" cy="635"/>
          </a:xfrm>
        </p:grpSpPr>
        <p:sp>
          <p:nvSpPr>
            <p:cNvPr id="3099" name="Rectangle 82"/>
            <p:cNvSpPr>
              <a:spLocks noChangeArrowheads="1"/>
            </p:cNvSpPr>
            <p:nvPr/>
          </p:nvSpPr>
          <p:spPr bwMode="auto">
            <a:xfrm>
              <a:off x="1837" y="3385"/>
              <a:ext cx="862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000" b="0">
                  <a:latin typeface="Arial Unicode MS" pitchFamily="34" charset="-128"/>
                </a:rPr>
                <a:t>Libretto</a:t>
              </a:r>
            </a:p>
            <a:p>
              <a:pPr algn="ctr"/>
              <a:r>
                <a:rPr lang="it-IT" sz="2000" b="0">
                  <a:latin typeface="Arial Unicode MS" pitchFamily="34" charset="-128"/>
                </a:rPr>
                <a:t>on-line</a:t>
              </a:r>
              <a:endParaRPr lang="en-US" sz="2000" b="0">
                <a:latin typeface="Arial Unicode MS" pitchFamily="34" charset="-128"/>
              </a:endParaRPr>
            </a:p>
          </p:txBody>
        </p:sp>
        <p:sp>
          <p:nvSpPr>
            <p:cNvPr id="3100" name="Line 83"/>
            <p:cNvSpPr>
              <a:spLocks noChangeShapeType="1"/>
            </p:cNvSpPr>
            <p:nvPr/>
          </p:nvSpPr>
          <p:spPr bwMode="auto">
            <a:xfrm flipH="1">
              <a:off x="2699" y="3702"/>
              <a:ext cx="9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1" name="Text Box 84"/>
            <p:cNvSpPr txBox="1">
              <a:spLocks noChangeArrowheads="1"/>
            </p:cNvSpPr>
            <p:nvPr/>
          </p:nvSpPr>
          <p:spPr bwMode="auto">
            <a:xfrm>
              <a:off x="2744" y="3475"/>
              <a:ext cx="7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0">
                  <a:latin typeface="Arial Unicode MS" pitchFamily="34" charset="-128"/>
                </a:rPr>
                <a:t>Aggiorna</a:t>
              </a:r>
              <a:endParaRPr lang="en-US" sz="1600" b="0">
                <a:latin typeface="Arial Unicode MS" pitchFamily="34" charset="-128"/>
              </a:endParaRPr>
            </a:p>
          </p:txBody>
        </p:sp>
      </p:grpSp>
      <p:sp>
        <p:nvSpPr>
          <p:cNvPr id="3090" name="Rectangle 43"/>
          <p:cNvSpPr>
            <a:spLocks noChangeArrowheads="1"/>
          </p:cNvSpPr>
          <p:nvPr/>
        </p:nvSpPr>
        <p:spPr bwMode="auto">
          <a:xfrm>
            <a:off x="3352800" y="212725"/>
            <a:ext cx="571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it-IT" sz="2200">
                <a:solidFill>
                  <a:srgbClr val="00256E"/>
                </a:solidFill>
                <a:latin typeface="Verdana" pitchFamily="34" charset="0"/>
              </a:rPr>
              <a:t>Verbalizzazione con </a:t>
            </a:r>
            <a:r>
              <a:rPr lang="it-IT" sz="2200" i="1">
                <a:solidFill>
                  <a:srgbClr val="00256E"/>
                </a:solidFill>
                <a:latin typeface="Verdana" pitchFamily="34" charset="0"/>
              </a:rPr>
              <a:t>Firma Digitale</a:t>
            </a:r>
            <a:r>
              <a:rPr lang="it-IT" sz="220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4211638" y="3810000"/>
            <a:ext cx="3332162" cy="2571750"/>
            <a:chOff x="2653" y="2400"/>
            <a:chExt cx="2099" cy="1620"/>
          </a:xfrm>
        </p:grpSpPr>
        <p:sp>
          <p:nvSpPr>
            <p:cNvPr id="3092" name="Line 73"/>
            <p:cNvSpPr>
              <a:spLocks noChangeShapeType="1"/>
            </p:cNvSpPr>
            <p:nvPr/>
          </p:nvSpPr>
          <p:spPr bwMode="auto">
            <a:xfrm>
              <a:off x="2699" y="284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93" name="Text Box 74"/>
            <p:cNvSpPr txBox="1">
              <a:spLocks noChangeArrowheads="1"/>
            </p:cNvSpPr>
            <p:nvPr/>
          </p:nvSpPr>
          <p:spPr bwMode="auto">
            <a:xfrm>
              <a:off x="2653" y="2614"/>
              <a:ext cx="13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0">
                  <a:latin typeface="Arial Unicode MS" pitchFamily="34" charset="-128"/>
                </a:rPr>
                <a:t>Firma i verbali digitali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3094" name="Rectangle 75"/>
            <p:cNvSpPr>
              <a:spLocks noChangeArrowheads="1"/>
            </p:cNvSpPr>
            <p:nvPr/>
          </p:nvSpPr>
          <p:spPr bwMode="auto">
            <a:xfrm>
              <a:off x="3606" y="3249"/>
              <a:ext cx="862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000" b="0">
                  <a:latin typeface="Arial Unicode MS" pitchFamily="34" charset="-128"/>
                </a:rPr>
                <a:t>Verbale </a:t>
              </a:r>
              <a:br>
                <a:rPr lang="it-IT" sz="2000" b="0">
                  <a:latin typeface="Arial Unicode MS" pitchFamily="34" charset="-128"/>
                </a:rPr>
              </a:br>
              <a:r>
                <a:rPr lang="it-IT" sz="2000" b="0">
                  <a:latin typeface="Arial Unicode MS" pitchFamily="34" charset="-128"/>
                </a:rPr>
                <a:t>digitale</a:t>
              </a:r>
              <a:endParaRPr lang="en-US" sz="2000" b="0">
                <a:latin typeface="Arial Unicode MS" pitchFamily="34" charset="-128"/>
              </a:endParaRPr>
            </a:p>
          </p:txBody>
        </p:sp>
        <p:sp>
          <p:nvSpPr>
            <p:cNvPr id="3095" name="Line 76"/>
            <p:cNvSpPr>
              <a:spLocks noChangeShapeType="1"/>
            </p:cNvSpPr>
            <p:nvPr/>
          </p:nvSpPr>
          <p:spPr bwMode="auto">
            <a:xfrm>
              <a:off x="3216" y="2847"/>
              <a:ext cx="816" cy="4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3096" name="Group 48"/>
            <p:cNvGrpSpPr>
              <a:grpSpLocks/>
            </p:cNvGrpSpPr>
            <p:nvPr/>
          </p:nvGrpSpPr>
          <p:grpSpPr bwMode="auto">
            <a:xfrm>
              <a:off x="4032" y="2400"/>
              <a:ext cx="720" cy="624"/>
              <a:chOff x="4032" y="2400"/>
              <a:chExt cx="720" cy="624"/>
            </a:xfrm>
          </p:grpSpPr>
          <p:pic>
            <p:nvPicPr>
              <p:cNvPr id="3097" name="Picture 4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32" y="2400"/>
                <a:ext cx="317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8" name="Text Box 47"/>
              <p:cNvSpPr txBox="1">
                <a:spLocks noChangeArrowheads="1"/>
              </p:cNvSpPr>
              <p:nvPr/>
            </p:nvSpPr>
            <p:spPr bwMode="auto">
              <a:xfrm>
                <a:off x="4320" y="2784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600">
                    <a:latin typeface="Arial" charset="0"/>
                  </a:rPr>
                  <a:t>HSM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297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22363"/>
            <a:ext cx="8115300" cy="5430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8" name="Line 6"/>
          <p:cNvSpPr>
            <a:spLocks noChangeShapeType="1"/>
          </p:cNvSpPr>
          <p:nvPr/>
        </p:nvSpPr>
        <p:spPr bwMode="auto">
          <a:xfrm flipH="1">
            <a:off x="3429000" y="4156075"/>
            <a:ext cx="914400" cy="5683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267200" y="3810000"/>
            <a:ext cx="36576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Scelta del </a:t>
            </a:r>
            <a:r>
              <a:rPr lang="it-IT" sz="1600" i="1">
                <a:solidFill>
                  <a:srgbClr val="000000"/>
                </a:solidFill>
                <a:latin typeface="Arial" charset="0"/>
              </a:rPr>
              <a:t>metodo di valutazione</a:t>
            </a:r>
          </a:p>
        </p:txBody>
      </p:sp>
      <p:sp>
        <p:nvSpPr>
          <p:cNvPr id="94222" name="Oval 14"/>
          <p:cNvSpPr>
            <a:spLocks noChangeArrowheads="1"/>
          </p:cNvSpPr>
          <p:nvPr/>
        </p:nvSpPr>
        <p:spPr bwMode="auto">
          <a:xfrm>
            <a:off x="4953000" y="5867400"/>
            <a:ext cx="762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4223" name="Oval 15"/>
          <p:cNvSpPr>
            <a:spLocks noChangeArrowheads="1"/>
          </p:cNvSpPr>
          <p:nvPr/>
        </p:nvSpPr>
        <p:spPr bwMode="auto">
          <a:xfrm>
            <a:off x="7467600" y="33750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5737225" y="57372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038600" y="228600"/>
            <a:ext cx="487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Inserimento Esiti esame </a:t>
            </a:r>
          </a:p>
        </p:txBody>
      </p:sp>
    </p:spTree>
    <p:extLst>
      <p:ext uri="{BB962C8B-B14F-4D97-AF65-F5344CB8AC3E}">
        <p14:creationId xmlns:p14="http://schemas.microsoft.com/office/powerpoint/2010/main" val="6685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94215" grpId="0" animBg="1" autoUpdateAnimBg="0"/>
      <p:bldP spid="94222" grpId="0" animBg="1"/>
      <p:bldP spid="94223" grpId="0" animBg="1"/>
      <p:bldP spid="942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19200"/>
            <a:ext cx="8496300" cy="531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324600" y="3352800"/>
            <a:ext cx="23622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Inserimento </a:t>
            </a:r>
            <a:r>
              <a:rPr lang="it-IT" sz="1600" i="1" u="sng" dirty="0">
                <a:solidFill>
                  <a:srgbClr val="000000"/>
                </a:solidFill>
                <a:latin typeface="Arial" charset="0"/>
              </a:rPr>
              <a:t>Esiti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&amp; </a:t>
            </a:r>
            <a:r>
              <a:rPr lang="it-IT" sz="1600" i="1" u="sng" dirty="0">
                <a:solidFill>
                  <a:srgbClr val="000000"/>
                </a:solidFill>
                <a:latin typeface="Arial" charset="0"/>
              </a:rPr>
              <a:t>Quesiti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d’esame</a:t>
            </a:r>
          </a:p>
        </p:txBody>
      </p: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7239000" y="3962400"/>
            <a:ext cx="685800" cy="1524000"/>
            <a:chOff x="4512" y="2592"/>
            <a:chExt cx="432" cy="960"/>
          </a:xfrm>
        </p:grpSpPr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 flipH="1">
              <a:off x="4512" y="2592"/>
              <a:ext cx="144" cy="96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4656" y="2592"/>
              <a:ext cx="288" cy="76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724400" y="5867400"/>
            <a:ext cx="838200" cy="5334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038600" y="228600"/>
            <a:ext cx="487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Inserimento Esiti esame 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28025" y="29178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572000" y="55086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 autoUpdateAnimBg="0"/>
      <p:bldP spid="95239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038600" y="228600"/>
            <a:ext cx="487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Inserimento Esiti esame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5" y="1143000"/>
            <a:ext cx="8145309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4176320" y="2039085"/>
            <a:ext cx="1081480" cy="116131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4038600" y="2048069"/>
            <a:ext cx="1219200" cy="93271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24400" y="1700531"/>
            <a:ext cx="23622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Data e Voto esame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791200" y="2802523"/>
            <a:ext cx="23622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Inserimento Quesiti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>
            <a:off x="4724400" y="3200399"/>
            <a:ext cx="1181100" cy="30180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162300" y="4421626"/>
            <a:ext cx="29718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Archivio Quesiti esame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4572002" y="4850894"/>
            <a:ext cx="1066798" cy="78790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4572001" y="4850894"/>
            <a:ext cx="1066798" cy="124510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727825" y="12414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1</a:t>
            </a: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7794625" y="2326054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3298825" y="39846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3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086600" y="6172200"/>
            <a:ext cx="1219200" cy="304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733800" y="5577114"/>
            <a:ext cx="259442" cy="290286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823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1" grpId="0" animBg="1" autoUpdateAnimBg="0"/>
      <p:bldP spid="17" grpId="0" animBg="1" autoUpdateAnimBg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2"/>
          <p:cNvSpPr>
            <a:spLocks noChangeArrowheads="1"/>
          </p:cNvSpPr>
          <p:nvPr/>
        </p:nvSpPr>
        <p:spPr bwMode="auto">
          <a:xfrm>
            <a:off x="3276600" y="196206"/>
            <a:ext cx="5638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it-IT" sz="2400" dirty="0">
                <a:solidFill>
                  <a:srgbClr val="CC0000"/>
                </a:solidFill>
                <a:latin typeface="Verdana" pitchFamily="34" charset="0"/>
              </a:rPr>
              <a:t>Gestione Esiti esame </a:t>
            </a:r>
            <a:r>
              <a:rPr lang="it-IT" sz="2400" i="1" dirty="0">
                <a:solidFill>
                  <a:srgbClr val="CC0000"/>
                </a:solidFill>
                <a:latin typeface="Verdana" pitchFamily="34" charset="0"/>
              </a:rPr>
              <a:t>off-line</a:t>
            </a:r>
            <a:r>
              <a:rPr lang="it-IT" sz="2400" dirty="0">
                <a:solidFill>
                  <a:srgbClr val="CC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64" y="1219200"/>
            <a:ext cx="6465887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14800" y="3457158"/>
            <a:ext cx="4382636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Esporta dati Lista iscritti in formato </a:t>
            </a:r>
            <a:r>
              <a:rPr lang="it-IT" sz="1600" i="1" dirty="0" err="1">
                <a:solidFill>
                  <a:srgbClr val="000000"/>
                </a:solidFill>
                <a:latin typeface="Arial" charset="0"/>
              </a:rPr>
              <a:t>excel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3564614" y="3795712"/>
            <a:ext cx="702585" cy="3611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8001000" y="3036288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1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2018164" y="1447800"/>
            <a:ext cx="342900" cy="3810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792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7" y="1447800"/>
            <a:ext cx="7866063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276600" y="196206"/>
            <a:ext cx="5638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Gestione Esiti esame </a:t>
            </a:r>
            <a:r>
              <a:rPr lang="it-IT" sz="2400" i="1" dirty="0">
                <a:solidFill>
                  <a:srgbClr val="00256E"/>
                </a:solidFill>
                <a:latin typeface="Verdana" pitchFamily="34" charset="0"/>
              </a:rPr>
              <a:t>off-line</a:t>
            </a:r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0" y="3538953"/>
            <a:ext cx="212230" cy="116131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5308600" y="3538953"/>
            <a:ext cx="787400" cy="116131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86200" y="3159218"/>
            <a:ext cx="41910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Inserimento </a:t>
            </a:r>
            <a:r>
              <a:rPr lang="it-IT" sz="1600" u="sng" dirty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it-IT" sz="1600" u="sng" dirty="0">
                <a:solidFill>
                  <a:srgbClr val="000000"/>
                </a:solidFill>
                <a:latin typeface="Arial" charset="0"/>
              </a:rPr>
              <a:t>Esiti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it-IT" sz="1600" u="sng" dirty="0">
                <a:solidFill>
                  <a:srgbClr val="000000"/>
                </a:solidFill>
                <a:latin typeface="Arial" charset="0"/>
              </a:rPr>
              <a:t>Quesiti d’esame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096000" y="3538953"/>
            <a:ext cx="838200" cy="116131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881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1371600"/>
            <a:ext cx="7762875" cy="499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76600" y="196206"/>
            <a:ext cx="5638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Gestione Esiti esame </a:t>
            </a:r>
            <a:r>
              <a:rPr lang="it-IT" sz="2400" i="1" dirty="0">
                <a:solidFill>
                  <a:srgbClr val="00256E"/>
                </a:solidFill>
                <a:latin typeface="Verdana" pitchFamily="34" charset="0"/>
              </a:rPr>
              <a:t>off-line</a:t>
            </a:r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753102" y="4086868"/>
            <a:ext cx="723898" cy="86613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477000" y="4953000"/>
            <a:ext cx="685800" cy="304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62400" y="3796582"/>
            <a:ext cx="29718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Salvataggio inserimento dati</a:t>
            </a:r>
          </a:p>
        </p:txBody>
      </p:sp>
    </p:spTree>
    <p:extLst>
      <p:ext uri="{BB962C8B-B14F-4D97-AF65-F5344CB8AC3E}">
        <p14:creationId xmlns:p14="http://schemas.microsoft.com/office/powerpoint/2010/main" val="1078041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76600" y="196206"/>
            <a:ext cx="5638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Gestione Esiti esame </a:t>
            </a:r>
            <a:r>
              <a:rPr lang="it-IT" sz="2400" i="1" dirty="0">
                <a:solidFill>
                  <a:srgbClr val="00256E"/>
                </a:solidFill>
                <a:latin typeface="Verdana" pitchFamily="34" charset="0"/>
              </a:rPr>
              <a:t>off-line</a:t>
            </a:r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" y="1447800"/>
            <a:ext cx="7313613" cy="468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343401" y="2929354"/>
            <a:ext cx="632278" cy="65204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1439862" y="21336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1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953000" y="3581400"/>
            <a:ext cx="663122" cy="290286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7315200" y="379095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665686" y="4267200"/>
            <a:ext cx="663122" cy="823686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05000" y="2590800"/>
            <a:ext cx="255372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Importazione esiti</a:t>
            </a:r>
          </a:p>
        </p:txBody>
      </p:sp>
    </p:spTree>
    <p:extLst>
      <p:ext uri="{BB962C8B-B14F-4D97-AF65-F5344CB8AC3E}">
        <p14:creationId xmlns:p14="http://schemas.microsoft.com/office/powerpoint/2010/main" val="1795824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038225"/>
            <a:ext cx="8067675" cy="559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1752600" y="4572000"/>
            <a:ext cx="990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81000" y="4191000"/>
            <a:ext cx="22860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Pubblicazione esiti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95600" y="226983"/>
            <a:ext cx="601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it-IT" sz="2000" dirty="0">
                <a:solidFill>
                  <a:srgbClr val="C00000"/>
                </a:solidFill>
                <a:latin typeface="Verdana" pitchFamily="34" charset="0"/>
              </a:rPr>
              <a:t>Pubblicazione Esiti esame - </a:t>
            </a:r>
            <a:r>
              <a:rPr lang="it-IT" sz="2000" u="sng" dirty="0">
                <a:solidFill>
                  <a:srgbClr val="C00000"/>
                </a:solidFill>
                <a:latin typeface="Verdana" pitchFamily="34" charset="0"/>
              </a:rPr>
              <a:t>Docente</a:t>
            </a:r>
            <a:r>
              <a:rPr lang="it-IT" sz="2000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2639" y="1295400"/>
            <a:ext cx="331561" cy="335643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4" grpId="0" animBg="1" autoUpdateAnimBg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219200"/>
            <a:ext cx="6029325" cy="526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6263" name="Line 7"/>
          <p:cNvSpPr>
            <a:spLocks noChangeShapeType="1"/>
          </p:cNvSpPr>
          <p:nvPr/>
        </p:nvSpPr>
        <p:spPr bwMode="auto">
          <a:xfrm flipH="1">
            <a:off x="4800600" y="3953687"/>
            <a:ext cx="2017632" cy="152643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632370" y="3607611"/>
            <a:ext cx="23717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Lista Studenti iscritti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95600" y="226983"/>
            <a:ext cx="601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it-IT" sz="2000" dirty="0">
                <a:solidFill>
                  <a:srgbClr val="00256E"/>
                </a:solidFill>
                <a:latin typeface="Verdana" pitchFamily="34" charset="0"/>
              </a:rPr>
              <a:t>Pubblicazione Esiti esame - Docente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93239" y="5016639"/>
            <a:ext cx="331561" cy="926962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632370" y="3953687"/>
            <a:ext cx="1185862" cy="173618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267200" y="3953687"/>
            <a:ext cx="2551032" cy="122791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795805" y="45561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645320" y="3135312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74049" y="5943601"/>
            <a:ext cx="859951" cy="4572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087812" y="569119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4812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4" grpId="0" animBg="1" autoUpdateAnimBg="0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4450"/>
            <a:ext cx="8515350" cy="523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9342" name="Group 14"/>
          <p:cNvGrpSpPr>
            <a:grpSpLocks/>
          </p:cNvGrpSpPr>
          <p:nvPr/>
        </p:nvGrpSpPr>
        <p:grpSpPr bwMode="auto">
          <a:xfrm>
            <a:off x="1219200" y="1828800"/>
            <a:ext cx="914400" cy="1219200"/>
            <a:chOff x="768" y="1152"/>
            <a:chExt cx="576" cy="768"/>
          </a:xfrm>
        </p:grpSpPr>
        <p:sp>
          <p:nvSpPr>
            <p:cNvPr id="99332" name="Line 4"/>
            <p:cNvSpPr>
              <a:spLocks noChangeShapeType="1"/>
            </p:cNvSpPr>
            <p:nvPr/>
          </p:nvSpPr>
          <p:spPr bwMode="auto">
            <a:xfrm flipV="1">
              <a:off x="768" y="1152"/>
              <a:ext cx="528" cy="76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9334" name="Line 6"/>
            <p:cNvSpPr>
              <a:spLocks noChangeShapeType="1"/>
            </p:cNvSpPr>
            <p:nvPr/>
          </p:nvSpPr>
          <p:spPr bwMode="auto">
            <a:xfrm flipV="1">
              <a:off x="768" y="1488"/>
              <a:ext cx="576" cy="43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9336" name="Line 8"/>
          <p:cNvSpPr>
            <a:spLocks noChangeShapeType="1"/>
          </p:cNvSpPr>
          <p:nvPr/>
        </p:nvSpPr>
        <p:spPr bwMode="auto">
          <a:xfrm flipV="1">
            <a:off x="3581400" y="4572000"/>
            <a:ext cx="7620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828800" y="5257800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Note aggiuntive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04800" y="3070225"/>
            <a:ext cx="3200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Inserimento date di riferimento</a:t>
            </a:r>
          </a:p>
        </p:txBody>
      </p:sp>
      <p:sp>
        <p:nvSpPr>
          <p:cNvPr id="99338" name="Oval 10"/>
          <p:cNvSpPr>
            <a:spLocks noChangeArrowheads="1"/>
          </p:cNvSpPr>
          <p:nvPr/>
        </p:nvSpPr>
        <p:spPr bwMode="auto">
          <a:xfrm>
            <a:off x="381000" y="35274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99339" name="Oval 11"/>
          <p:cNvSpPr>
            <a:spLocks noChangeArrowheads="1"/>
          </p:cNvSpPr>
          <p:nvPr/>
        </p:nvSpPr>
        <p:spPr bwMode="auto">
          <a:xfrm>
            <a:off x="1371600" y="52578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95600" y="226983"/>
            <a:ext cx="601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it-IT" sz="2000" dirty="0">
                <a:solidFill>
                  <a:srgbClr val="00256E"/>
                </a:solidFill>
                <a:latin typeface="Verdana" pitchFamily="34" charset="0"/>
              </a:rPr>
              <a:t>Pubblicazione Esiti esame - </a:t>
            </a:r>
            <a:r>
              <a:rPr lang="it-IT" sz="2000" u="sng" dirty="0">
                <a:solidFill>
                  <a:srgbClr val="00256E"/>
                </a:solidFill>
                <a:latin typeface="Verdana" pitchFamily="34" charset="0"/>
              </a:rPr>
              <a:t>Docente</a:t>
            </a:r>
            <a:r>
              <a:rPr lang="it-IT" sz="20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/>
      <p:bldP spid="99335" grpId="0" animBg="1" autoUpdateAnimBg="0"/>
      <p:bldP spid="99333" grpId="0" animBg="1" autoUpdateAnimBg="0"/>
      <p:bldP spid="99338" grpId="0" animBg="1"/>
      <p:bldP spid="993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3"/>
          <p:cNvSpPr>
            <a:spLocks noChangeArrowheads="1"/>
          </p:cNvSpPr>
          <p:nvPr/>
        </p:nvSpPr>
        <p:spPr bwMode="auto">
          <a:xfrm>
            <a:off x="4419600" y="1984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2400" b="1" i="1">
                <a:solidFill>
                  <a:srgbClr val="00256E"/>
                </a:solidFill>
                <a:latin typeface="Verdana" pitchFamily="34" charset="0"/>
              </a:rPr>
              <a:t>Verbalizzazione OnLine </a:t>
            </a:r>
          </a:p>
        </p:txBody>
      </p:sp>
      <p:sp>
        <p:nvSpPr>
          <p:cNvPr id="37891" name="Text Box 44"/>
          <p:cNvSpPr txBox="1">
            <a:spLocks noChangeArrowheads="1"/>
          </p:cNvSpPr>
          <p:nvPr/>
        </p:nvSpPr>
        <p:spPr bwMode="auto">
          <a:xfrm>
            <a:off x="4371975" y="838200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DE9502"/>
                </a:solidFill>
                <a:latin typeface="Verdana" pitchFamily="34" charset="0"/>
              </a:rPr>
              <a:t>DOCENTE</a:t>
            </a:r>
            <a:endParaRPr lang="en-US" altLang="it-IT" b="1">
              <a:solidFill>
                <a:srgbClr val="DE9502"/>
              </a:solidFill>
              <a:latin typeface="Verdana" pitchFamily="34" charset="0"/>
            </a:endParaRPr>
          </a:p>
        </p:txBody>
      </p:sp>
      <p:sp>
        <p:nvSpPr>
          <p:cNvPr id="37892" name="Text Box 45"/>
          <p:cNvSpPr txBox="1">
            <a:spLocks noChangeArrowheads="1"/>
          </p:cNvSpPr>
          <p:nvPr/>
        </p:nvSpPr>
        <p:spPr bwMode="auto">
          <a:xfrm>
            <a:off x="7019925" y="836613"/>
            <a:ext cx="181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DE9502"/>
                </a:solidFill>
                <a:latin typeface="Verdana" pitchFamily="34" charset="0"/>
              </a:rPr>
              <a:t>SEGRETERIA</a:t>
            </a:r>
            <a:endParaRPr lang="en-US" altLang="it-IT" b="1">
              <a:solidFill>
                <a:srgbClr val="DE9502"/>
              </a:solidFill>
              <a:latin typeface="Verdana" pitchFamily="34" charset="0"/>
            </a:endParaRPr>
          </a:p>
        </p:txBody>
      </p:sp>
      <p:sp>
        <p:nvSpPr>
          <p:cNvPr id="37893" name="Text Box 46"/>
          <p:cNvSpPr txBox="1">
            <a:spLocks noChangeArrowheads="1"/>
          </p:cNvSpPr>
          <p:nvPr/>
        </p:nvSpPr>
        <p:spPr bwMode="auto">
          <a:xfrm>
            <a:off x="1676400" y="835025"/>
            <a:ext cx="153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DE9502"/>
                </a:solidFill>
                <a:latin typeface="Verdana" pitchFamily="34" charset="0"/>
              </a:rPr>
              <a:t>STUDENTE</a:t>
            </a:r>
            <a:endParaRPr lang="en-US" altLang="it-IT" b="1">
              <a:solidFill>
                <a:srgbClr val="DE9502"/>
              </a:solidFill>
              <a:latin typeface="Verdana" pitchFamily="34" charset="0"/>
            </a:endParaRPr>
          </a:p>
        </p:txBody>
      </p:sp>
      <p:pic>
        <p:nvPicPr>
          <p:cNvPr id="37894" name="Picture 47" descr="MCj029547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1139825"/>
            <a:ext cx="1371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8" descr="j030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10668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49" descr="MCBL00699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990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50"/>
          <p:cNvSpPr>
            <a:spLocks noChangeShapeType="1"/>
          </p:cNvSpPr>
          <p:nvPr/>
        </p:nvSpPr>
        <p:spPr bwMode="auto">
          <a:xfrm>
            <a:off x="2195513" y="1916113"/>
            <a:ext cx="0" cy="4033837"/>
          </a:xfrm>
          <a:prstGeom prst="line">
            <a:avLst/>
          </a:prstGeom>
          <a:noFill/>
          <a:ln w="349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8" name="Line 51"/>
          <p:cNvSpPr>
            <a:spLocks noChangeShapeType="1"/>
          </p:cNvSpPr>
          <p:nvPr/>
        </p:nvSpPr>
        <p:spPr bwMode="auto">
          <a:xfrm>
            <a:off x="5076825" y="1916113"/>
            <a:ext cx="0" cy="2665412"/>
          </a:xfrm>
          <a:prstGeom prst="line">
            <a:avLst/>
          </a:prstGeom>
          <a:noFill/>
          <a:ln w="349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9" name="Line 52"/>
          <p:cNvSpPr>
            <a:spLocks noChangeShapeType="1"/>
          </p:cNvSpPr>
          <p:nvPr/>
        </p:nvSpPr>
        <p:spPr bwMode="auto">
          <a:xfrm>
            <a:off x="7956550" y="1916113"/>
            <a:ext cx="0" cy="4033837"/>
          </a:xfrm>
          <a:prstGeom prst="line">
            <a:avLst/>
          </a:prstGeom>
          <a:noFill/>
          <a:ln w="349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916238" y="2060575"/>
            <a:ext cx="5040312" cy="3024188"/>
            <a:chOff x="1837" y="1298"/>
            <a:chExt cx="3175" cy="1905"/>
          </a:xfrm>
        </p:grpSpPr>
        <p:sp>
          <p:nvSpPr>
            <p:cNvPr id="37934" name="Rectangle 54"/>
            <p:cNvSpPr>
              <a:spLocks noChangeArrowheads="1"/>
            </p:cNvSpPr>
            <p:nvPr/>
          </p:nvSpPr>
          <p:spPr bwMode="auto">
            <a:xfrm>
              <a:off x="1837" y="1298"/>
              <a:ext cx="862" cy="19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2000">
                  <a:latin typeface="Arial Unicode MS" pitchFamily="34" charset="-128"/>
                </a:rPr>
                <a:t>Appello </a:t>
              </a:r>
            </a:p>
            <a:p>
              <a:pPr eaLnBrk="1" hangingPunct="1"/>
              <a:r>
                <a:rPr lang="it-IT" altLang="it-IT" sz="2000">
                  <a:latin typeface="Arial Unicode MS" pitchFamily="34" charset="-128"/>
                </a:rPr>
                <a:t>on-line</a:t>
              </a:r>
              <a:endParaRPr lang="en-US" altLang="it-IT" sz="2000">
                <a:latin typeface="Arial Unicode MS" pitchFamily="34" charset="-128"/>
              </a:endParaRPr>
            </a:p>
          </p:txBody>
        </p:sp>
        <p:sp>
          <p:nvSpPr>
            <p:cNvPr id="37935" name="Line 55"/>
            <p:cNvSpPr>
              <a:spLocks noChangeShapeType="1"/>
            </p:cNvSpPr>
            <p:nvPr/>
          </p:nvSpPr>
          <p:spPr bwMode="auto">
            <a:xfrm flipH="1">
              <a:off x="2699" y="1298"/>
              <a:ext cx="2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6" name="Text Box 56"/>
            <p:cNvSpPr txBox="1">
              <a:spLocks noChangeArrowheads="1"/>
            </p:cNvSpPr>
            <p:nvPr/>
          </p:nvSpPr>
          <p:spPr bwMode="auto">
            <a:xfrm>
              <a:off x="3560" y="1298"/>
              <a:ext cx="14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Crea un nuovo appello</a:t>
              </a:r>
              <a:endParaRPr lang="en-US" altLang="it-IT" sz="1600">
                <a:latin typeface="Arial Unicode MS" pitchFamily="34" charset="-128"/>
              </a:endParaRP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827088" y="2565400"/>
            <a:ext cx="2089150" cy="407988"/>
            <a:chOff x="521" y="1616"/>
            <a:chExt cx="1316" cy="257"/>
          </a:xfrm>
        </p:grpSpPr>
        <p:sp>
          <p:nvSpPr>
            <p:cNvPr id="37932" name="Line 58"/>
            <p:cNvSpPr>
              <a:spLocks noChangeShapeType="1"/>
            </p:cNvSpPr>
            <p:nvPr/>
          </p:nvSpPr>
          <p:spPr bwMode="auto">
            <a:xfrm flipH="1">
              <a:off x="1383" y="1616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3" name="Text Box 59"/>
            <p:cNvSpPr txBox="1">
              <a:spLocks noChangeArrowheads="1"/>
            </p:cNvSpPr>
            <p:nvPr/>
          </p:nvSpPr>
          <p:spPr bwMode="auto">
            <a:xfrm>
              <a:off x="521" y="1661"/>
              <a:ext cx="1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Si prenota all’appello</a:t>
              </a:r>
              <a:endParaRPr lang="en-US" altLang="it-IT" sz="1600">
                <a:latin typeface="Arial Unicode MS" pitchFamily="34" charset="-128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4271963" y="2997200"/>
            <a:ext cx="2662237" cy="355600"/>
            <a:chOff x="2691" y="1888"/>
            <a:chExt cx="1677" cy="224"/>
          </a:xfrm>
        </p:grpSpPr>
        <p:sp>
          <p:nvSpPr>
            <p:cNvPr id="37930" name="Line 61"/>
            <p:cNvSpPr>
              <a:spLocks noChangeShapeType="1"/>
            </p:cNvSpPr>
            <p:nvPr/>
          </p:nvSpPr>
          <p:spPr bwMode="auto">
            <a:xfrm flipH="1">
              <a:off x="2699" y="188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1" name="Text Box 62"/>
            <p:cNvSpPr txBox="1">
              <a:spLocks noChangeArrowheads="1"/>
            </p:cNvSpPr>
            <p:nvPr/>
          </p:nvSpPr>
          <p:spPr bwMode="auto">
            <a:xfrm>
              <a:off x="2691" y="1900"/>
              <a:ext cx="16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Pubblica gli esiti dell’esame</a:t>
              </a:r>
              <a:endParaRPr lang="en-US" altLang="it-IT" sz="1600">
                <a:latin typeface="Arial Unicode MS" pitchFamily="34" charset="-128"/>
              </a:endParaRPr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611188" y="4437063"/>
            <a:ext cx="2305050" cy="407987"/>
            <a:chOff x="385" y="2795"/>
            <a:chExt cx="1452" cy="257"/>
          </a:xfrm>
        </p:grpSpPr>
        <p:sp>
          <p:nvSpPr>
            <p:cNvPr id="37928" name="Line 64"/>
            <p:cNvSpPr>
              <a:spLocks noChangeShapeType="1"/>
            </p:cNvSpPr>
            <p:nvPr/>
          </p:nvSpPr>
          <p:spPr bwMode="auto">
            <a:xfrm>
              <a:off x="1383" y="2795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9" name="Text Box 65"/>
            <p:cNvSpPr txBox="1">
              <a:spLocks noChangeArrowheads="1"/>
            </p:cNvSpPr>
            <p:nvPr/>
          </p:nvSpPr>
          <p:spPr bwMode="auto">
            <a:xfrm>
              <a:off x="385" y="2840"/>
              <a:ext cx="14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Accetta il voto o si ritira</a:t>
              </a:r>
              <a:endParaRPr lang="en-US" altLang="it-IT" sz="1600">
                <a:latin typeface="Arial Unicode MS" pitchFamily="34" charset="-128"/>
              </a:endParaRP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611188" y="3500438"/>
            <a:ext cx="2379662" cy="409575"/>
            <a:chOff x="385" y="2205"/>
            <a:chExt cx="1499" cy="258"/>
          </a:xfrm>
        </p:grpSpPr>
        <p:sp>
          <p:nvSpPr>
            <p:cNvPr id="37926" name="Line 67"/>
            <p:cNvSpPr>
              <a:spLocks noChangeShapeType="1"/>
            </p:cNvSpPr>
            <p:nvPr/>
          </p:nvSpPr>
          <p:spPr bwMode="auto">
            <a:xfrm flipH="1">
              <a:off x="1383" y="2205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7" name="Text Box 68"/>
            <p:cNvSpPr txBox="1">
              <a:spLocks noChangeArrowheads="1"/>
            </p:cNvSpPr>
            <p:nvPr/>
          </p:nvSpPr>
          <p:spPr bwMode="auto">
            <a:xfrm>
              <a:off x="385" y="2251"/>
              <a:ext cx="14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Prende visione dell’esito</a:t>
              </a:r>
              <a:endParaRPr lang="en-US" altLang="it-IT" sz="1600">
                <a:latin typeface="Arial Unicode MS" pitchFamily="34" charset="-128"/>
              </a:endParaRPr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7019925" y="5516563"/>
            <a:ext cx="1944688" cy="360362"/>
            <a:chOff x="4422" y="3475"/>
            <a:chExt cx="1225" cy="227"/>
          </a:xfrm>
        </p:grpSpPr>
        <p:sp>
          <p:nvSpPr>
            <p:cNvPr id="37924" name="Line 70"/>
            <p:cNvSpPr>
              <a:spLocks noChangeShapeType="1"/>
            </p:cNvSpPr>
            <p:nvPr/>
          </p:nvSpPr>
          <p:spPr bwMode="auto">
            <a:xfrm flipH="1">
              <a:off x="4468" y="3702"/>
              <a:ext cx="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5" name="Text Box 71"/>
            <p:cNvSpPr txBox="1">
              <a:spLocks noChangeArrowheads="1"/>
            </p:cNvSpPr>
            <p:nvPr/>
          </p:nvSpPr>
          <p:spPr bwMode="auto">
            <a:xfrm>
              <a:off x="4422" y="3475"/>
              <a:ext cx="12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Conferma il verbale</a:t>
              </a:r>
              <a:endParaRPr lang="en-US" altLang="it-IT" sz="1600">
                <a:latin typeface="Arial Unicode MS" pitchFamily="34" charset="-128"/>
              </a:endParaRPr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4211638" y="4149725"/>
            <a:ext cx="2881312" cy="2232025"/>
            <a:chOff x="2653" y="2614"/>
            <a:chExt cx="1815" cy="1406"/>
          </a:xfrm>
        </p:grpSpPr>
        <p:sp>
          <p:nvSpPr>
            <p:cNvPr id="37920" name="Line 73"/>
            <p:cNvSpPr>
              <a:spLocks noChangeShapeType="1"/>
            </p:cNvSpPr>
            <p:nvPr/>
          </p:nvSpPr>
          <p:spPr bwMode="auto">
            <a:xfrm>
              <a:off x="2699" y="284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1" name="Text Box 74"/>
            <p:cNvSpPr txBox="1">
              <a:spLocks noChangeArrowheads="1"/>
            </p:cNvSpPr>
            <p:nvPr/>
          </p:nvSpPr>
          <p:spPr bwMode="auto">
            <a:xfrm>
              <a:off x="2653" y="2614"/>
              <a:ext cx="17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Stampa il verbale cumulativo,</a:t>
              </a:r>
              <a:endParaRPr lang="en-US" altLang="it-IT" sz="1600">
                <a:latin typeface="Arial Unicode MS" pitchFamily="34" charset="-128"/>
              </a:endParaRPr>
            </a:p>
          </p:txBody>
        </p:sp>
        <p:sp>
          <p:nvSpPr>
            <p:cNvPr id="37922" name="Rectangle 75"/>
            <p:cNvSpPr>
              <a:spLocks noChangeArrowheads="1"/>
            </p:cNvSpPr>
            <p:nvPr/>
          </p:nvSpPr>
          <p:spPr bwMode="auto">
            <a:xfrm>
              <a:off x="3606" y="3249"/>
              <a:ext cx="862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2000">
                  <a:latin typeface="Arial Unicode MS" pitchFamily="34" charset="-128"/>
                </a:rPr>
                <a:t>Verbale </a:t>
              </a:r>
              <a:br>
                <a:rPr lang="it-IT" altLang="it-IT" sz="2000">
                  <a:latin typeface="Arial Unicode MS" pitchFamily="34" charset="-128"/>
                </a:rPr>
              </a:br>
              <a:r>
                <a:rPr lang="it-IT" altLang="it-IT" sz="2000">
                  <a:latin typeface="Arial Unicode MS" pitchFamily="34" charset="-128"/>
                </a:rPr>
                <a:t>digitale</a:t>
              </a:r>
              <a:endParaRPr lang="en-US" altLang="it-IT" sz="2000">
                <a:latin typeface="Arial Unicode MS" pitchFamily="34" charset="-128"/>
              </a:endParaRPr>
            </a:p>
          </p:txBody>
        </p:sp>
        <p:sp>
          <p:nvSpPr>
            <p:cNvPr id="37923" name="Line 76"/>
            <p:cNvSpPr>
              <a:spLocks noChangeShapeType="1"/>
            </p:cNvSpPr>
            <p:nvPr/>
          </p:nvSpPr>
          <p:spPr bwMode="auto">
            <a:xfrm>
              <a:off x="2699" y="2840"/>
              <a:ext cx="907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09600" y="5516563"/>
            <a:ext cx="2593975" cy="696912"/>
            <a:chOff x="384" y="3475"/>
            <a:chExt cx="1634" cy="439"/>
          </a:xfrm>
        </p:grpSpPr>
        <p:sp>
          <p:nvSpPr>
            <p:cNvPr id="37917" name="Line 78"/>
            <p:cNvSpPr>
              <a:spLocks noChangeShapeType="1"/>
            </p:cNvSpPr>
            <p:nvPr/>
          </p:nvSpPr>
          <p:spPr bwMode="auto">
            <a:xfrm flipH="1">
              <a:off x="1383" y="3702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8" name="Text Box 79"/>
            <p:cNvSpPr txBox="1">
              <a:spLocks noChangeArrowheads="1"/>
            </p:cNvSpPr>
            <p:nvPr/>
          </p:nvSpPr>
          <p:spPr bwMode="auto">
            <a:xfrm>
              <a:off x="430" y="3475"/>
              <a:ext cx="14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Verifica propria carriera</a:t>
              </a:r>
              <a:endParaRPr lang="en-US" altLang="it-IT" sz="1600">
                <a:latin typeface="Arial Unicode MS" pitchFamily="34" charset="-128"/>
              </a:endParaRPr>
            </a:p>
          </p:txBody>
        </p:sp>
        <p:sp>
          <p:nvSpPr>
            <p:cNvPr id="37919" name="Text Box 80"/>
            <p:cNvSpPr txBox="1">
              <a:spLocks noChangeArrowheads="1"/>
            </p:cNvSpPr>
            <p:nvPr/>
          </p:nvSpPr>
          <p:spPr bwMode="auto">
            <a:xfrm>
              <a:off x="384" y="3702"/>
              <a:ext cx="16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Stampa certificati online</a:t>
              </a:r>
              <a:endParaRPr lang="en-US" altLang="it-IT" sz="1600">
                <a:latin typeface="Arial Unicode MS" pitchFamily="34" charset="-128"/>
              </a:endParaRPr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2916238" y="5373688"/>
            <a:ext cx="2806700" cy="1008062"/>
            <a:chOff x="1837" y="3385"/>
            <a:chExt cx="1768" cy="635"/>
          </a:xfrm>
        </p:grpSpPr>
        <p:sp>
          <p:nvSpPr>
            <p:cNvPr id="37914" name="Rectangle 82"/>
            <p:cNvSpPr>
              <a:spLocks noChangeArrowheads="1"/>
            </p:cNvSpPr>
            <p:nvPr/>
          </p:nvSpPr>
          <p:spPr bwMode="auto">
            <a:xfrm>
              <a:off x="1837" y="3385"/>
              <a:ext cx="862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2000">
                  <a:latin typeface="Arial Unicode MS" pitchFamily="34" charset="-128"/>
                </a:rPr>
                <a:t>Libretto</a:t>
              </a:r>
            </a:p>
            <a:p>
              <a:pPr eaLnBrk="1" hangingPunct="1"/>
              <a:r>
                <a:rPr lang="it-IT" altLang="it-IT" sz="2000">
                  <a:latin typeface="Arial Unicode MS" pitchFamily="34" charset="-128"/>
                </a:rPr>
                <a:t>on-line</a:t>
              </a:r>
              <a:endParaRPr lang="en-US" altLang="it-IT" sz="2000">
                <a:latin typeface="Arial Unicode MS" pitchFamily="34" charset="-128"/>
              </a:endParaRPr>
            </a:p>
          </p:txBody>
        </p:sp>
        <p:sp>
          <p:nvSpPr>
            <p:cNvPr id="37915" name="Line 83"/>
            <p:cNvSpPr>
              <a:spLocks noChangeShapeType="1"/>
            </p:cNvSpPr>
            <p:nvPr/>
          </p:nvSpPr>
          <p:spPr bwMode="auto">
            <a:xfrm flipH="1">
              <a:off x="2699" y="3702"/>
              <a:ext cx="9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6" name="Text Box 84"/>
            <p:cNvSpPr txBox="1">
              <a:spLocks noChangeArrowheads="1"/>
            </p:cNvSpPr>
            <p:nvPr/>
          </p:nvSpPr>
          <p:spPr bwMode="auto">
            <a:xfrm>
              <a:off x="2744" y="3475"/>
              <a:ext cx="7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>
                  <a:latin typeface="Arial Unicode MS" pitchFamily="34" charset="-128"/>
                </a:rPr>
                <a:t>Aggiorna</a:t>
              </a:r>
              <a:endParaRPr lang="en-US" altLang="it-IT" sz="1600">
                <a:latin typeface="Arial Unicode MS" pitchFamily="34" charset="-128"/>
              </a:endParaRP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5148263" y="4419600"/>
            <a:ext cx="3681412" cy="1025525"/>
            <a:chOff x="3243" y="2784"/>
            <a:chExt cx="2319" cy="646"/>
          </a:xfrm>
        </p:grpSpPr>
        <p:sp>
          <p:nvSpPr>
            <p:cNvPr id="37910" name="Line 86"/>
            <p:cNvSpPr>
              <a:spLocks noChangeShapeType="1"/>
            </p:cNvSpPr>
            <p:nvPr/>
          </p:nvSpPr>
          <p:spPr bwMode="auto">
            <a:xfrm>
              <a:off x="3243" y="2840"/>
              <a:ext cx="1769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1" name="AutoShape 87"/>
            <p:cNvSpPr>
              <a:spLocks noChangeArrowheads="1"/>
            </p:cNvSpPr>
            <p:nvPr/>
          </p:nvSpPr>
          <p:spPr bwMode="auto">
            <a:xfrm>
              <a:off x="5057" y="3022"/>
              <a:ext cx="363" cy="363"/>
            </a:xfrm>
            <a:prstGeom prst="verticalScrol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 sz="2400">
                <a:latin typeface="Times New Roman" pitchFamily="18" charset="0"/>
              </a:endParaRPr>
            </a:p>
          </p:txBody>
        </p:sp>
        <p:sp>
          <p:nvSpPr>
            <p:cNvPr id="582744" name="AutoShape 88"/>
            <p:cNvSpPr>
              <a:spLocks noChangeArrowheads="1"/>
            </p:cNvSpPr>
            <p:nvPr/>
          </p:nvSpPr>
          <p:spPr bwMode="auto">
            <a:xfrm>
              <a:off x="5239" y="3203"/>
              <a:ext cx="227" cy="227"/>
            </a:xfrm>
            <a:prstGeom prst="star5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37913" name="Text Box 90"/>
            <p:cNvSpPr txBox="1">
              <a:spLocks noChangeArrowheads="1"/>
            </p:cNvSpPr>
            <p:nvPr/>
          </p:nvSpPr>
          <p:spPr bwMode="auto">
            <a:xfrm>
              <a:off x="4128" y="2784"/>
              <a:ext cx="14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600" b="1">
                  <a:latin typeface="Arial Unicode MS" pitchFamily="34" charset="-128"/>
                </a:rPr>
                <a:t>lo firma</a:t>
              </a:r>
              <a:r>
                <a:rPr lang="it-IT" altLang="it-IT" sz="1600">
                  <a:latin typeface="Arial Unicode MS" pitchFamily="34" charset="-128"/>
                </a:rPr>
                <a:t> e lo consegna</a:t>
              </a:r>
              <a:endParaRPr lang="en-US" altLang="it-IT" sz="1600"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6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533525"/>
            <a:ext cx="7839075" cy="501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2247900" y="990600"/>
            <a:ext cx="5689600" cy="406400"/>
          </a:xfrm>
          <a:prstGeom prst="rect">
            <a:avLst/>
          </a:prstGeom>
          <a:solidFill>
            <a:srgbClr val="FCFF9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>
                <a:solidFill>
                  <a:srgbClr val="CC0000"/>
                </a:solidFill>
                <a:latin typeface="Arial" charset="0"/>
              </a:rPr>
              <a:t>Area Web </a:t>
            </a:r>
            <a:r>
              <a:rPr lang="it-IT" sz="2000" u="sng">
                <a:solidFill>
                  <a:srgbClr val="CC0000"/>
                </a:solidFill>
                <a:latin typeface="Arial" charset="0"/>
              </a:rPr>
              <a:t>Studente</a:t>
            </a:r>
          </a:p>
        </p:txBody>
      </p:sp>
      <p:sp>
        <p:nvSpPr>
          <p:cNvPr id="108559" name="Oval 15"/>
          <p:cNvSpPr>
            <a:spLocks noChangeArrowheads="1"/>
          </p:cNvSpPr>
          <p:nvPr/>
        </p:nvSpPr>
        <p:spPr bwMode="auto">
          <a:xfrm>
            <a:off x="7696200" y="4289425"/>
            <a:ext cx="609600" cy="5334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1066800" y="3733800"/>
            <a:ext cx="266700" cy="990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342900" y="3502025"/>
            <a:ext cx="21336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Bacheca Esiti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723900" y="4724400"/>
            <a:ext cx="1066800" cy="2286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8563" name="Oval 19"/>
          <p:cNvSpPr>
            <a:spLocks noChangeArrowheads="1"/>
          </p:cNvSpPr>
          <p:nvPr/>
        </p:nvSpPr>
        <p:spPr bwMode="auto">
          <a:xfrm>
            <a:off x="304800" y="30861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08564" name="Oval 20"/>
          <p:cNvSpPr>
            <a:spLocks noChangeArrowheads="1"/>
          </p:cNvSpPr>
          <p:nvPr/>
        </p:nvSpPr>
        <p:spPr bwMode="auto">
          <a:xfrm>
            <a:off x="4991100" y="49752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5448300" y="4975225"/>
            <a:ext cx="2438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Verbalizzazione esito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95600" y="226983"/>
            <a:ext cx="601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it-IT" sz="2000" dirty="0">
                <a:solidFill>
                  <a:srgbClr val="C00000"/>
                </a:solidFill>
                <a:latin typeface="Verdana" pitchFamily="34" charset="0"/>
              </a:rPr>
              <a:t>Pubblicazione Esiti esame - </a:t>
            </a:r>
            <a:r>
              <a:rPr lang="it-IT" sz="2000" u="sng" dirty="0">
                <a:solidFill>
                  <a:srgbClr val="C00000"/>
                </a:solidFill>
                <a:latin typeface="Verdana" pitchFamily="34" charset="0"/>
              </a:rPr>
              <a:t>Studente</a:t>
            </a:r>
            <a:r>
              <a:rPr lang="it-IT" sz="2000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9" grpId="0" animBg="1"/>
      <p:bldP spid="108560" grpId="0" animBg="1"/>
      <p:bldP spid="108561" grpId="0" animBg="1" autoUpdateAnimBg="0"/>
      <p:bldP spid="108562" grpId="0" animBg="1"/>
      <p:bldP spid="108563" grpId="0" animBg="1"/>
      <p:bldP spid="108564" grpId="0" animBg="1"/>
      <p:bldP spid="10856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66800"/>
            <a:ext cx="8047037" cy="537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9582" name="Line 14"/>
          <p:cNvSpPr>
            <a:spLocks noChangeShapeType="1"/>
          </p:cNvSpPr>
          <p:nvPr/>
        </p:nvSpPr>
        <p:spPr bwMode="auto">
          <a:xfrm flipH="1">
            <a:off x="2514600" y="4364036"/>
            <a:ext cx="1398587" cy="6651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3418490" y="4191000"/>
            <a:ext cx="161071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Rifiuto </a:t>
            </a:r>
            <a:r>
              <a:rPr lang="it-IT" sz="1600" i="1" dirty="0">
                <a:solidFill>
                  <a:srgbClr val="000000"/>
                </a:solidFill>
                <a:latin typeface="Arial" charset="0"/>
              </a:rPr>
              <a:t>Esito</a:t>
            </a:r>
            <a:endParaRPr lang="it-IT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2209800" y="5029200"/>
            <a:ext cx="304800" cy="3810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4114800" y="5867400"/>
            <a:ext cx="1143000" cy="6096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5102061" y="3946524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1</a:t>
            </a:r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3733800" y="57150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95600" y="226983"/>
            <a:ext cx="601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it-IT" sz="2000" dirty="0">
                <a:solidFill>
                  <a:srgbClr val="00256E"/>
                </a:solidFill>
                <a:latin typeface="Verdana" pitchFamily="34" charset="0"/>
              </a:rPr>
              <a:t>Pubblicazione Esiti esame - Studente </a:t>
            </a:r>
          </a:p>
        </p:txBody>
      </p:sp>
    </p:spTree>
    <p:extLst>
      <p:ext uri="{BB962C8B-B14F-4D97-AF65-F5344CB8AC3E}">
        <p14:creationId xmlns:p14="http://schemas.microsoft.com/office/powerpoint/2010/main" val="289831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2" grpId="0" animBg="1"/>
      <p:bldP spid="109583" grpId="0" animBg="1" autoUpdateAnimBg="0"/>
      <p:bldP spid="109584" grpId="0" animBg="1"/>
      <p:bldP spid="109588" grpId="0" animBg="1"/>
      <p:bldP spid="109589" grpId="0" animBg="1"/>
      <p:bldP spid="1095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09725"/>
            <a:ext cx="8143875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0603" name="Line 11"/>
          <p:cNvSpPr>
            <a:spLocks noChangeShapeType="1"/>
          </p:cNvSpPr>
          <p:nvPr/>
        </p:nvSpPr>
        <p:spPr bwMode="auto">
          <a:xfrm flipV="1">
            <a:off x="6553200" y="5140325"/>
            <a:ext cx="1295400" cy="838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5334000" y="5749925"/>
            <a:ext cx="2590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Conferma rifiuto </a:t>
            </a:r>
            <a:r>
              <a:rPr lang="it-IT" sz="1600" i="1" dirty="0">
                <a:solidFill>
                  <a:srgbClr val="000000"/>
                </a:solidFill>
                <a:latin typeface="Arial" charset="0"/>
              </a:rPr>
              <a:t>Esito</a:t>
            </a:r>
            <a:endParaRPr lang="it-IT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607" name="Oval 15"/>
          <p:cNvSpPr>
            <a:spLocks noChangeArrowheads="1"/>
          </p:cNvSpPr>
          <p:nvPr/>
        </p:nvSpPr>
        <p:spPr bwMode="auto">
          <a:xfrm>
            <a:off x="7696200" y="4683125"/>
            <a:ext cx="685800" cy="5334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95600" y="226983"/>
            <a:ext cx="601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it-IT" sz="2000" dirty="0">
                <a:solidFill>
                  <a:srgbClr val="00256E"/>
                </a:solidFill>
                <a:latin typeface="Verdana" pitchFamily="34" charset="0"/>
              </a:rPr>
              <a:t>Pubblicazione Esiti esame - Studente </a:t>
            </a:r>
          </a:p>
        </p:txBody>
      </p:sp>
    </p:spTree>
    <p:extLst>
      <p:ext uri="{BB962C8B-B14F-4D97-AF65-F5344CB8AC3E}">
        <p14:creationId xmlns:p14="http://schemas.microsoft.com/office/powerpoint/2010/main" val="4052854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 animBg="1"/>
      <p:bldP spid="110604" grpId="0" animBg="1" autoUpdateAnimBg="0"/>
      <p:bldP spid="1106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" y="1666875"/>
            <a:ext cx="8018463" cy="473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7391400" y="2670173"/>
            <a:ext cx="381000" cy="45402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>
            <a:off x="4137025" y="18288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7772400" y="2590800"/>
            <a:ext cx="533400" cy="1447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1676400" y="5356905"/>
            <a:ext cx="1066800" cy="39778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4876800" y="46704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4114800" y="2247900"/>
            <a:ext cx="3200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Verifica presa visione esito 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2362200" y="5140325"/>
            <a:ext cx="2971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Stampa Verbale cumulativo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2209800" y="1041400"/>
            <a:ext cx="5689600" cy="406400"/>
          </a:xfrm>
          <a:prstGeom prst="rect">
            <a:avLst/>
          </a:prstGeom>
          <a:solidFill>
            <a:srgbClr val="FCFF9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>
                <a:solidFill>
                  <a:srgbClr val="CC0000"/>
                </a:solidFill>
                <a:latin typeface="Arial" charset="0"/>
              </a:rPr>
              <a:t>Area Web </a:t>
            </a:r>
            <a:r>
              <a:rPr lang="it-IT" sz="2000" u="sng">
                <a:solidFill>
                  <a:srgbClr val="CC0000"/>
                </a:solidFill>
                <a:latin typeface="Arial" charset="0"/>
              </a:rPr>
              <a:t>Docente</a:t>
            </a:r>
          </a:p>
        </p:txBody>
      </p:sp>
      <p:sp>
        <p:nvSpPr>
          <p:cNvPr id="115724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CC0000"/>
                </a:solidFill>
                <a:latin typeface="Verdana" pitchFamily="34" charset="0"/>
              </a:rPr>
              <a:t>Verbalizzazione CON </a:t>
            </a:r>
            <a:r>
              <a:rPr lang="it-IT" sz="2200" i="1" dirty="0">
                <a:solidFill>
                  <a:srgbClr val="CC0000"/>
                </a:solidFill>
                <a:latin typeface="Verdana" pitchFamily="34" charset="0"/>
              </a:rPr>
              <a:t>Firma Digitale</a:t>
            </a:r>
            <a:r>
              <a:rPr lang="it-IT" sz="2200" dirty="0">
                <a:solidFill>
                  <a:srgbClr val="CC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81600" y="1828801"/>
            <a:ext cx="381000" cy="304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6" grpId="0" animBg="1"/>
      <p:bldP spid="115717" grpId="0" animBg="1"/>
      <p:bldP spid="115718" grpId="0" animBg="1"/>
      <p:bldP spid="115719" grpId="0" animBg="1"/>
      <p:bldP spid="115720" grpId="0" animBg="1" autoUpdateAnimBg="0"/>
      <p:bldP spid="115721" grpId="0" animBg="1" autoUpdateAnimBg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43075"/>
            <a:ext cx="8010525" cy="473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7391400" y="2670173"/>
            <a:ext cx="381000" cy="45402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>
            <a:off x="4137025" y="18288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7772400" y="2590800"/>
            <a:ext cx="533400" cy="1447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1905000" y="5228054"/>
            <a:ext cx="838200" cy="50440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6499225" y="44196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4114800" y="2247900"/>
            <a:ext cx="3200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Verifica presa visione esito 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2590800" y="4889500"/>
            <a:ext cx="42672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Stampa e chiude Verbali prova d’esame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2209800" y="1041400"/>
            <a:ext cx="5689600" cy="406400"/>
          </a:xfrm>
          <a:prstGeom prst="rect">
            <a:avLst/>
          </a:prstGeom>
          <a:solidFill>
            <a:srgbClr val="FCFF9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>
                <a:solidFill>
                  <a:srgbClr val="CC0000"/>
                </a:solidFill>
                <a:latin typeface="Arial" charset="0"/>
              </a:rPr>
              <a:t>Area Web </a:t>
            </a:r>
            <a:r>
              <a:rPr lang="it-IT" sz="2000" u="sng">
                <a:solidFill>
                  <a:srgbClr val="CC0000"/>
                </a:solidFill>
                <a:latin typeface="Arial" charset="0"/>
              </a:rPr>
              <a:t>Docente</a:t>
            </a:r>
          </a:p>
        </p:txBody>
      </p:sp>
      <p:sp>
        <p:nvSpPr>
          <p:cNvPr id="115724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CC0000"/>
                </a:solidFill>
                <a:latin typeface="Verdana" pitchFamily="34" charset="0"/>
              </a:rPr>
              <a:t>Verbalizzazione SENZA Firma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81600" y="1905000"/>
            <a:ext cx="381000" cy="304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533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6" grpId="0" animBg="1"/>
      <p:bldP spid="115717" grpId="0" animBg="1"/>
      <p:bldP spid="115718" grpId="0" animBg="1"/>
      <p:bldP spid="115719" grpId="0" animBg="1"/>
      <p:bldP spid="115720" grpId="0" animBg="1" autoUpdateAnimBg="0"/>
      <p:bldP spid="115721" grpId="0" animBg="1" autoUpdateAnimBg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" y="2105025"/>
            <a:ext cx="8170863" cy="345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7944" name="Line 8"/>
          <p:cNvSpPr>
            <a:spLocks noChangeShapeType="1"/>
          </p:cNvSpPr>
          <p:nvPr/>
        </p:nvSpPr>
        <p:spPr bwMode="auto">
          <a:xfrm flipH="1">
            <a:off x="2773360" y="2105025"/>
            <a:ext cx="331128" cy="41592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3024186" y="1758950"/>
            <a:ext cx="3482976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Elenco esiti DA verbalizzare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657110" y="2520950"/>
            <a:ext cx="2116251" cy="3810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Verbalizzazione CON </a:t>
            </a:r>
            <a:r>
              <a:rPr lang="it-IT" sz="2200" i="1" dirty="0">
                <a:solidFill>
                  <a:srgbClr val="00256E"/>
                </a:solidFill>
                <a:latin typeface="Verdana" pitchFamily="34" charset="0"/>
              </a:rPr>
              <a:t>Firma Digitale</a:t>
            </a:r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3759199" y="4629145"/>
            <a:ext cx="766763" cy="63590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1162" y="5265057"/>
            <a:ext cx="3885406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Visualizza elenco esiti SENZA verbale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066517" y="1321933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57200" y="485457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714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  <p:bldP spid="167945" grpId="0" animBg="1" autoUpdateAnimBg="0"/>
      <p:bldP spid="167946" grpId="0" animBg="1"/>
      <p:bldP spid="8" grpId="0" animBg="1"/>
      <p:bldP spid="9" grpId="0" animBg="1" autoUpdateAnimBg="0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0"/>
            <a:ext cx="8143875" cy="459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Verbalizzazione CON </a:t>
            </a:r>
            <a:r>
              <a:rPr lang="it-IT" sz="2200" i="1" dirty="0">
                <a:solidFill>
                  <a:srgbClr val="00256E"/>
                </a:solidFill>
                <a:latin typeface="Verdana" pitchFamily="34" charset="0"/>
              </a:rPr>
              <a:t>Firma Digitale</a:t>
            </a:r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667000" y="3009898"/>
            <a:ext cx="707571" cy="49530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82258" y="2743201"/>
            <a:ext cx="4361542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Dettaglio elenco Esiti senza verbale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50748" y="3505200"/>
            <a:ext cx="2116251" cy="3810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00799" y="4419600"/>
            <a:ext cx="914401" cy="8382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135812" y="22098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737225" y="535622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221411" y="5562600"/>
            <a:ext cx="1093789" cy="304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031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8153400" cy="458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Verbalizzazione </a:t>
            </a:r>
            <a:r>
              <a:rPr lang="it-IT" sz="2200" i="1" dirty="0">
                <a:solidFill>
                  <a:srgbClr val="00256E"/>
                </a:solidFill>
                <a:latin typeface="Verdana" pitchFamily="34" charset="0"/>
              </a:rPr>
              <a:t>SENZA Firma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667000" y="3009898"/>
            <a:ext cx="707571" cy="49530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82258" y="2743201"/>
            <a:ext cx="4361542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Dettaglio elenco Esiti senza verbale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50748" y="3505200"/>
            <a:ext cx="2116251" cy="3810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00799" y="4419600"/>
            <a:ext cx="914401" cy="8382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135812" y="22098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975225" y="50292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257800" y="5437187"/>
            <a:ext cx="2286000" cy="430213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867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569" y="1523495"/>
            <a:ext cx="7667831" cy="482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6657769" y="3276095"/>
            <a:ext cx="1219200" cy="609600"/>
            <a:chOff x="6477000" y="3200400"/>
            <a:chExt cx="1219200" cy="60960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6477000" y="3200400"/>
              <a:ext cx="609600" cy="6096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010400" y="3200400"/>
              <a:ext cx="685800" cy="6096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24369" y="2895095"/>
            <a:ext cx="22098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Preview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Verbale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743369" y="266649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69" y="1664649"/>
            <a:ext cx="3590925" cy="2253523"/>
          </a:xfrm>
          <a:prstGeom prst="rect">
            <a:avLst/>
          </a:prstGeom>
          <a:solidFill>
            <a:schemeClr val="bg1"/>
          </a:solidFill>
          <a:ln w="34925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37969" y="1219200"/>
            <a:ext cx="358775" cy="358775"/>
          </a:xfrm>
          <a:prstGeom prst="ellipse">
            <a:avLst/>
          </a:prstGeom>
          <a:solidFill>
            <a:srgbClr val="93FDF3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1" y="3522884"/>
            <a:ext cx="3352800" cy="2997729"/>
          </a:xfrm>
          <a:prstGeom prst="rect">
            <a:avLst/>
          </a:prstGeom>
          <a:solidFill>
            <a:schemeClr val="bg1"/>
          </a:solidFill>
          <a:ln w="34925" algn="ctr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1524000" y="3537172"/>
            <a:ext cx="358775" cy="358775"/>
          </a:xfrm>
          <a:prstGeom prst="ellipse">
            <a:avLst/>
          </a:prstGeom>
          <a:solidFill>
            <a:srgbClr val="93FDF3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b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143000" y="1229310"/>
            <a:ext cx="914400" cy="369332"/>
          </a:xfrm>
          <a:prstGeom prst="rect">
            <a:avLst/>
          </a:prstGeom>
          <a:solidFill>
            <a:srgbClr val="93FDF3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1800" dirty="0">
                <a:latin typeface="Arial Narrow" pitchFamily="34" charset="0"/>
              </a:rPr>
              <a:t>HTML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981200" y="3537172"/>
            <a:ext cx="762000" cy="369332"/>
          </a:xfrm>
          <a:prstGeom prst="rect">
            <a:avLst/>
          </a:prstGeom>
          <a:solidFill>
            <a:srgbClr val="93FDF3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1800" dirty="0">
                <a:latin typeface="Arial Narrow" pitchFamily="34" charset="0"/>
              </a:rPr>
              <a:t>XML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Verbalizzazione CON </a:t>
            </a:r>
            <a:r>
              <a:rPr lang="it-IT" sz="2200" i="1" dirty="0">
                <a:solidFill>
                  <a:srgbClr val="00256E"/>
                </a:solidFill>
                <a:latin typeface="Verdana" pitchFamily="34" charset="0"/>
              </a:rPr>
              <a:t>Firma Digitale</a:t>
            </a:r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75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1" grpId="0" animBg="1"/>
      <p:bldP spid="17" grpId="0" animBg="1"/>
      <p:bldP spid="21" grpId="0" animBg="1"/>
      <p:bldP spid="22" grpId="0" animBg="1" autoUpdateAnimBg="0"/>
      <p:bldP spid="2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667831" cy="482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3581400" y="5105400"/>
            <a:ext cx="1066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14800" y="4953000"/>
            <a:ext cx="26670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Conferma firma verbale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819400" y="5715000"/>
            <a:ext cx="762000" cy="4572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Verbalizzazione CON </a:t>
            </a:r>
            <a:r>
              <a:rPr lang="it-IT" sz="2200" i="1" dirty="0">
                <a:solidFill>
                  <a:srgbClr val="00256E"/>
                </a:solidFill>
                <a:latin typeface="Verdana" pitchFamily="34" charset="0"/>
              </a:rPr>
              <a:t>Firma Digitale</a:t>
            </a:r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2519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 autoUpdateAnimBg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9" name="Rectangle 2"/>
          <p:cNvSpPr>
            <a:spLocks noChangeArrowheads="1"/>
          </p:cNvSpPr>
          <p:nvPr/>
        </p:nvSpPr>
        <p:spPr bwMode="auto">
          <a:xfrm>
            <a:off x="3505200" y="198438"/>
            <a:ext cx="541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>
                <a:solidFill>
                  <a:srgbClr val="CC0000"/>
                </a:solidFill>
                <a:latin typeface="Verdana" pitchFamily="34" charset="0"/>
              </a:rPr>
              <a:t>le </a:t>
            </a:r>
            <a:r>
              <a:rPr lang="it-IT" sz="2400" i="1">
                <a:solidFill>
                  <a:srgbClr val="CC0000"/>
                </a:solidFill>
                <a:latin typeface="Verdana" pitchFamily="34" charset="0"/>
              </a:rPr>
              <a:t>Funzionalità</a:t>
            </a:r>
          </a:p>
        </p:txBody>
      </p:sp>
      <p:sp>
        <p:nvSpPr>
          <p:cNvPr id="85010" name="Rectangle 2"/>
          <p:cNvSpPr>
            <a:spLocks noChangeArrowheads="1"/>
          </p:cNvSpPr>
          <p:nvPr/>
        </p:nvSpPr>
        <p:spPr bwMode="auto">
          <a:xfrm>
            <a:off x="1676400" y="1447800"/>
            <a:ext cx="5410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 dirty="0">
                <a:latin typeface="Verdana" pitchFamily="34" charset="0"/>
              </a:rPr>
              <a:t> Gestione Appello d’esame; </a:t>
            </a:r>
          </a:p>
        </p:txBody>
      </p:sp>
      <p:sp>
        <p:nvSpPr>
          <p:cNvPr id="85011" name="Rectangle 2"/>
          <p:cNvSpPr>
            <a:spLocks noChangeArrowheads="1"/>
          </p:cNvSpPr>
          <p:nvPr/>
        </p:nvSpPr>
        <p:spPr bwMode="auto">
          <a:xfrm>
            <a:off x="1676400" y="2674461"/>
            <a:ext cx="6477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>
                <a:latin typeface="Verdana" pitchFamily="34" charset="0"/>
              </a:rPr>
              <a:t> Prenotazione Appello/Iscrizione Appello; </a:t>
            </a:r>
          </a:p>
        </p:txBody>
      </p:sp>
      <p:sp>
        <p:nvSpPr>
          <p:cNvPr id="85012" name="Rectangle 2"/>
          <p:cNvSpPr>
            <a:spLocks noChangeArrowheads="1"/>
          </p:cNvSpPr>
          <p:nvPr/>
        </p:nvSpPr>
        <p:spPr bwMode="auto">
          <a:xfrm>
            <a:off x="1676400" y="4094719"/>
            <a:ext cx="6705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 dirty="0">
                <a:latin typeface="Verdana" pitchFamily="34" charset="0"/>
              </a:rPr>
              <a:t> Pubblicazione Esiti esame (Docente/Studente);</a:t>
            </a:r>
          </a:p>
        </p:txBody>
      </p:sp>
      <p:sp>
        <p:nvSpPr>
          <p:cNvPr id="85016" name="Rectangle 2"/>
          <p:cNvSpPr>
            <a:spLocks noChangeArrowheads="1"/>
          </p:cNvSpPr>
          <p:nvPr/>
        </p:nvSpPr>
        <p:spPr bwMode="auto">
          <a:xfrm>
            <a:off x="1676400" y="4812268"/>
            <a:ext cx="6172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 dirty="0">
                <a:latin typeface="Verdana" pitchFamily="34" charset="0"/>
              </a:rPr>
              <a:t> Verbalizzazione CON/SENZA Firma Digitale; </a:t>
            </a:r>
          </a:p>
        </p:txBody>
      </p:sp>
      <p:sp>
        <p:nvSpPr>
          <p:cNvPr id="85017" name="Rectangle 2"/>
          <p:cNvSpPr>
            <a:spLocks noChangeArrowheads="1"/>
          </p:cNvSpPr>
          <p:nvPr/>
        </p:nvSpPr>
        <p:spPr bwMode="auto">
          <a:xfrm>
            <a:off x="1676400" y="5574268"/>
            <a:ext cx="5181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 dirty="0">
                <a:latin typeface="Verdana" pitchFamily="34" charset="0"/>
              </a:rPr>
              <a:t> Verifica Dati Carriera (Libretto).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76400" y="3348593"/>
            <a:ext cx="487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 dirty="0">
                <a:latin typeface="Verdana" pitchFamily="34" charset="0"/>
              </a:rPr>
              <a:t> Inserimento Esiti esame;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6400" y="2069068"/>
            <a:ext cx="5410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 dirty="0">
                <a:latin typeface="Verdana" pitchFamily="34" charset="0"/>
              </a:rPr>
              <a:t> Definizione Commissione d’esame;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0" grpId="0"/>
      <p:bldP spid="85011" grpId="0"/>
      <p:bldP spid="85012" grpId="0"/>
      <p:bldP spid="85016" grpId="0"/>
      <p:bldP spid="85017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62200" y="223987"/>
            <a:ext cx="655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Flusso Logico del servizio - 1/2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1404913" y="4790281"/>
            <a:ext cx="5583701" cy="1303015"/>
            <a:chOff x="1404913" y="4790281"/>
            <a:chExt cx="5583701" cy="1303015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6961" y="5150321"/>
              <a:ext cx="1209675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umetto 3 24"/>
            <p:cNvSpPr/>
            <p:nvPr/>
          </p:nvSpPr>
          <p:spPr>
            <a:xfrm>
              <a:off x="1404913" y="4790281"/>
              <a:ext cx="1008112" cy="360040"/>
            </a:xfrm>
            <a:prstGeom prst="wedgeEllipseCallout">
              <a:avLst>
                <a:gd name="adj1" fmla="val 17449"/>
                <a:gd name="adj2" fmla="val 8243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547664" y="4847191"/>
              <a:ext cx="1043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ourier"/>
                  <a:cs typeface="Courier"/>
                </a:rPr>
                <a:t>12345678</a:t>
              </a:r>
            </a:p>
          </p:txBody>
        </p:sp>
        <p:cxnSp>
          <p:nvCxnSpPr>
            <p:cNvPr id="27" name="Connettore 2 26"/>
            <p:cNvCxnSpPr>
              <a:stCxn id="32" idx="1"/>
            </p:cNvCxnSpPr>
            <p:nvPr/>
          </p:nvCxnSpPr>
          <p:spPr>
            <a:xfrm flipH="1">
              <a:off x="2987824" y="5433988"/>
              <a:ext cx="3860494" cy="11236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tangolo 27"/>
            <p:cNvSpPr/>
            <p:nvPr/>
          </p:nvSpPr>
          <p:spPr>
            <a:xfrm>
              <a:off x="4788024" y="5199003"/>
              <a:ext cx="7986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b="1" dirty="0"/>
                <a:t>OTP</a:t>
              </a:r>
              <a:r>
                <a:rPr lang="it-IT" sz="1100" dirty="0"/>
                <a:t>  (sms)</a:t>
              </a: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6701847" y="4797152"/>
              <a:ext cx="286767" cy="288032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it-IT" sz="1200" b="1" dirty="0"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6848318" y="2348880"/>
            <a:ext cx="1828138" cy="3673897"/>
            <a:chOff x="6848318" y="2348880"/>
            <a:chExt cx="1828138" cy="3673897"/>
          </a:xfrm>
        </p:grpSpPr>
        <p:cxnSp>
          <p:nvCxnSpPr>
            <p:cNvPr id="31" name="Connettore 1 30"/>
            <p:cNvCxnSpPr/>
            <p:nvPr/>
          </p:nvCxnSpPr>
          <p:spPr>
            <a:xfrm>
              <a:off x="7740352" y="3573016"/>
              <a:ext cx="0" cy="1512168"/>
            </a:xfrm>
            <a:prstGeom prst="line">
              <a:avLst/>
            </a:prstGeom>
            <a:ln>
              <a:solidFill>
                <a:srgbClr val="CC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8318" y="5157192"/>
              <a:ext cx="1828138" cy="55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7031231" y="2348880"/>
              <a:ext cx="286767" cy="288032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it-IT" sz="1200" b="1" dirty="0">
                  <a:latin typeface="Arial Narrow" pitchFamily="34" charset="0"/>
                </a:rPr>
                <a:t>2</a:t>
              </a: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7452320" y="4386590"/>
              <a:ext cx="51809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1100" b="1" dirty="0"/>
                <a:t>ALIAS</a:t>
              </a: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7315200" y="5715000"/>
              <a:ext cx="9220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u="sng" dirty="0">
                  <a:solidFill>
                    <a:schemeClr val="accent2">
                      <a:lumMod val="75000"/>
                    </a:schemeClr>
                  </a:solidFill>
                </a:rPr>
                <a:t>Infocert</a:t>
              </a:r>
            </a:p>
          </p:txBody>
        </p:sp>
      </p:grpSp>
      <p:sp>
        <p:nvSpPr>
          <p:cNvPr id="36" name="Rettangolo 35"/>
          <p:cNvSpPr/>
          <p:nvPr/>
        </p:nvSpPr>
        <p:spPr>
          <a:xfrm>
            <a:off x="683568" y="1988840"/>
            <a:ext cx="3168352" cy="460851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19200"/>
            <a:ext cx="124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uppo 38"/>
          <p:cNvGrpSpPr/>
          <p:nvPr/>
        </p:nvGrpSpPr>
        <p:grpSpPr>
          <a:xfrm>
            <a:off x="994048" y="2438400"/>
            <a:ext cx="7322368" cy="1603177"/>
            <a:chOff x="994048" y="2438400"/>
            <a:chExt cx="7322368" cy="16031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2438400"/>
              <a:ext cx="2056352" cy="1295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0600" y="2514600"/>
              <a:ext cx="493679" cy="42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Connettore 2 9"/>
            <p:cNvCxnSpPr/>
            <p:nvPr/>
          </p:nvCxnSpPr>
          <p:spPr>
            <a:xfrm>
              <a:off x="3347864" y="3284984"/>
              <a:ext cx="3816424" cy="0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4191000" y="3014990"/>
              <a:ext cx="2514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i="1" dirty="0"/>
                <a:t>- Verbali da firmare (html, xml)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1679848" y="3200399"/>
              <a:ext cx="304800" cy="38100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1832248" y="3581400"/>
              <a:ext cx="304800" cy="152400"/>
            </a:xfrm>
            <a:prstGeom prst="rect">
              <a:avLst/>
            </a:prstGeom>
            <a:noFill/>
            <a:ln w="3175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994048" y="2607568"/>
              <a:ext cx="286767" cy="288032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it-IT" sz="1200" b="1" dirty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994048" y="2971799"/>
              <a:ext cx="1368152" cy="215444"/>
            </a:xfrm>
            <a:prstGeom prst="rect">
              <a:avLst/>
            </a:prstGeom>
            <a:solidFill>
              <a:srgbClr val="FCFF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800" b="1" dirty="0">
                  <a:solidFill>
                    <a:srgbClr val="000000"/>
                  </a:solidFill>
                  <a:latin typeface="Arial" charset="0"/>
                </a:rPr>
                <a:t>Conferma firma verbali</a:t>
              </a:r>
              <a:endParaRPr lang="it-IT" sz="800" b="1" i="1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75247" y="2636912"/>
              <a:ext cx="1141169" cy="123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tangolo 19"/>
            <p:cNvSpPr/>
            <p:nvPr/>
          </p:nvSpPr>
          <p:spPr>
            <a:xfrm>
              <a:off x="4191000" y="3284984"/>
              <a:ext cx="11224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b="1" i="1" dirty="0"/>
                <a:t>- ID Transazione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191000" y="3505200"/>
              <a:ext cx="115138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100" b="1" i="1" dirty="0"/>
                <a:t>- ALIAS</a:t>
              </a: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019800" y="3733800"/>
              <a:ext cx="19294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u="sng" dirty="0" err="1">
                  <a:solidFill>
                    <a:schemeClr val="accent2">
                      <a:lumMod val="75000"/>
                    </a:schemeClr>
                  </a:solidFill>
                </a:rPr>
                <a:t>Confirma-CINECA</a:t>
              </a:r>
              <a:endParaRPr lang="it-IT" sz="1400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539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062788" cy="540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10400" y="4724400"/>
            <a:ext cx="381000" cy="1066800"/>
            <a:chOff x="4560" y="2976"/>
            <a:chExt cx="240" cy="672"/>
          </a:xfrm>
        </p:grpSpPr>
        <p:sp>
          <p:nvSpPr>
            <p:cNvPr id="27669" name="Line 6"/>
            <p:cNvSpPr>
              <a:spLocks noChangeShapeType="1"/>
            </p:cNvSpPr>
            <p:nvPr/>
          </p:nvSpPr>
          <p:spPr bwMode="auto">
            <a:xfrm flipH="1">
              <a:off x="4560" y="2976"/>
              <a:ext cx="240" cy="43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70" name="Line 8"/>
            <p:cNvSpPr>
              <a:spLocks noChangeShapeType="1"/>
            </p:cNvSpPr>
            <p:nvPr/>
          </p:nvSpPr>
          <p:spPr bwMode="auto">
            <a:xfrm flipH="1">
              <a:off x="4608" y="3024"/>
              <a:ext cx="144" cy="62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6172200" y="4495800"/>
            <a:ext cx="2438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Inserimento PIN &amp; OTP</a:t>
            </a:r>
          </a:p>
        </p:txBody>
      </p:sp>
      <p:sp>
        <p:nvSpPr>
          <p:cNvPr id="173066" name="Oval 10"/>
          <p:cNvSpPr>
            <a:spLocks noChangeArrowheads="1"/>
          </p:cNvSpPr>
          <p:nvPr/>
        </p:nvSpPr>
        <p:spPr bwMode="auto">
          <a:xfrm>
            <a:off x="2613025" y="142875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6477000" y="5943600"/>
            <a:ext cx="990600" cy="304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6042025" y="60960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3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191000" y="2362200"/>
            <a:ext cx="4495800" cy="1295400"/>
            <a:chOff x="2784" y="1440"/>
            <a:chExt cx="2832" cy="816"/>
          </a:xfrm>
        </p:grpSpPr>
        <p:sp>
          <p:nvSpPr>
            <p:cNvPr id="173088" name="Rectangle 32"/>
            <p:cNvSpPr>
              <a:spLocks noChangeArrowheads="1"/>
            </p:cNvSpPr>
            <p:nvPr/>
          </p:nvSpPr>
          <p:spPr bwMode="auto">
            <a:xfrm>
              <a:off x="2784" y="1440"/>
              <a:ext cx="2832" cy="816"/>
            </a:xfrm>
            <a:prstGeom prst="rect">
              <a:avLst/>
            </a:prstGeom>
            <a:solidFill>
              <a:schemeClr val="bg1"/>
            </a:solidFill>
            <a:ln w="34925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pic>
          <p:nvPicPr>
            <p:cNvPr id="27661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1584"/>
              <a:ext cx="440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8" y="1584"/>
              <a:ext cx="23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74" name="Text Box 18"/>
            <p:cNvSpPr txBox="1">
              <a:spLocks noChangeArrowheads="1"/>
            </p:cNvSpPr>
            <p:nvPr/>
          </p:nvSpPr>
          <p:spPr bwMode="auto">
            <a:xfrm>
              <a:off x="2976" y="1987"/>
              <a:ext cx="62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i="1">
                  <a:solidFill>
                    <a:srgbClr val="00256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OTP sms</a:t>
              </a:r>
            </a:p>
          </p:txBody>
        </p:sp>
        <p:pic>
          <p:nvPicPr>
            <p:cNvPr id="27664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4" y="1832"/>
              <a:ext cx="16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0" y="1536"/>
              <a:ext cx="38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82" name="Text Box 26"/>
            <p:cNvSpPr txBox="1">
              <a:spLocks noChangeArrowheads="1"/>
            </p:cNvSpPr>
            <p:nvPr/>
          </p:nvSpPr>
          <p:spPr bwMode="auto">
            <a:xfrm>
              <a:off x="4656" y="2083"/>
              <a:ext cx="7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i="1">
                  <a:solidFill>
                    <a:srgbClr val="00256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OTP Mobile</a:t>
              </a:r>
            </a:p>
          </p:txBody>
        </p:sp>
        <p:pic>
          <p:nvPicPr>
            <p:cNvPr id="27667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981843">
              <a:off x="4134" y="1613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85" name="Text Box 29"/>
            <p:cNvSpPr txBox="1">
              <a:spLocks noChangeArrowheads="1"/>
            </p:cNvSpPr>
            <p:nvPr/>
          </p:nvSpPr>
          <p:spPr bwMode="auto">
            <a:xfrm>
              <a:off x="3840" y="1939"/>
              <a:ext cx="81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i="1">
                  <a:solidFill>
                    <a:srgbClr val="00256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Token OTP</a:t>
              </a:r>
            </a:p>
          </p:txBody>
        </p:sp>
      </p:grpSp>
      <p:sp>
        <p:nvSpPr>
          <p:cNvPr id="173089" name="Text Box 33"/>
          <p:cNvSpPr txBox="1">
            <a:spLocks noChangeArrowheads="1"/>
          </p:cNvSpPr>
          <p:nvPr/>
        </p:nvSpPr>
        <p:spPr bwMode="auto">
          <a:xfrm>
            <a:off x="2590800" y="1863725"/>
            <a:ext cx="2209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Generazione OTP</a:t>
            </a:r>
          </a:p>
        </p:txBody>
      </p:sp>
      <p:sp>
        <p:nvSpPr>
          <p:cNvPr id="173091" name="Oval 35"/>
          <p:cNvSpPr>
            <a:spLocks noChangeArrowheads="1"/>
          </p:cNvSpPr>
          <p:nvPr/>
        </p:nvSpPr>
        <p:spPr bwMode="auto">
          <a:xfrm>
            <a:off x="8153400" y="40386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Verbalizzazione CON </a:t>
            </a:r>
            <a:r>
              <a:rPr lang="it-IT" sz="2200" i="1" dirty="0">
                <a:solidFill>
                  <a:srgbClr val="00256E"/>
                </a:solidFill>
                <a:latin typeface="Verdana" pitchFamily="34" charset="0"/>
              </a:rPr>
              <a:t>Firma Digitale</a:t>
            </a:r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481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animBg="1" autoUpdateAnimBg="0"/>
      <p:bldP spid="173066" grpId="0" animBg="1"/>
      <p:bldP spid="173070" grpId="0" animBg="1"/>
      <p:bldP spid="173071" grpId="0" animBg="1"/>
      <p:bldP spid="173089" grpId="0" animBg="1" autoUpdateAnimBg="0"/>
      <p:bldP spid="17309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62200" y="223987"/>
            <a:ext cx="655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Flusso Logico del servizio - 2/</a:t>
            </a:r>
            <a:r>
              <a:rPr lang="it-IT" sz="2400" dirty="0" err="1">
                <a:solidFill>
                  <a:srgbClr val="00256E"/>
                </a:solidFill>
                <a:latin typeface="Verdana" pitchFamily="34" charset="0"/>
              </a:rPr>
              <a:t>2</a:t>
            </a:r>
            <a:endParaRPr lang="it-IT" sz="2400" dirty="0">
              <a:solidFill>
                <a:srgbClr val="00256E"/>
              </a:solidFill>
              <a:latin typeface="Verdana" pitchFamily="34" charset="0"/>
            </a:endParaRPr>
          </a:p>
        </p:txBody>
      </p:sp>
      <p:grpSp>
        <p:nvGrpSpPr>
          <p:cNvPr id="64" name="Gruppo 78"/>
          <p:cNvGrpSpPr/>
          <p:nvPr/>
        </p:nvGrpSpPr>
        <p:grpSpPr>
          <a:xfrm>
            <a:off x="6251104" y="2156520"/>
            <a:ext cx="2520280" cy="1224136"/>
            <a:chOff x="6228184" y="1484784"/>
            <a:chExt cx="2520280" cy="1224136"/>
          </a:xfrm>
        </p:grpSpPr>
        <p:cxnSp>
          <p:nvCxnSpPr>
            <p:cNvPr id="65" name="Connettore 2 64"/>
            <p:cNvCxnSpPr/>
            <p:nvPr/>
          </p:nvCxnSpPr>
          <p:spPr>
            <a:xfrm>
              <a:off x="6228184" y="2132856"/>
              <a:ext cx="1512168" cy="0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uppo 68"/>
            <p:cNvGrpSpPr/>
            <p:nvPr/>
          </p:nvGrpSpPr>
          <p:grpSpPr>
            <a:xfrm>
              <a:off x="6660232" y="1484784"/>
              <a:ext cx="2088232" cy="1224136"/>
              <a:chOff x="6660232" y="1484784"/>
              <a:chExt cx="2088232" cy="1224136"/>
            </a:xfrm>
          </p:grpSpPr>
          <p:sp>
            <p:nvSpPr>
              <p:cNvPr id="67" name="Rettangolo 66"/>
              <p:cNvSpPr/>
              <p:nvPr/>
            </p:nvSpPr>
            <p:spPr>
              <a:xfrm>
                <a:off x="7740352" y="1484784"/>
                <a:ext cx="1008112" cy="1224136"/>
              </a:xfrm>
              <a:prstGeom prst="rect">
                <a:avLst/>
              </a:prstGeom>
              <a:solidFill>
                <a:schemeClr val="accent6"/>
              </a:solidFill>
              <a:ln w="444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b="1" dirty="0">
                    <a:latin typeface="Arial" pitchFamily="34" charset="0"/>
                    <a:cs typeface="Arial" pitchFamily="34" charset="0"/>
                  </a:rPr>
                  <a:t>OTP </a:t>
                </a:r>
                <a:r>
                  <a:rPr lang="it-IT" sz="1400" b="1" dirty="0" err="1">
                    <a:latin typeface="Arial" pitchFamily="34" charset="0"/>
                    <a:cs typeface="Arial" pitchFamily="34" charset="0"/>
                  </a:rPr>
                  <a:t>Validator</a:t>
                </a:r>
                <a:endParaRPr lang="it-IT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ettangolo 67"/>
              <p:cNvSpPr/>
              <p:nvPr/>
            </p:nvSpPr>
            <p:spPr>
              <a:xfrm>
                <a:off x="6664671" y="1772816"/>
                <a:ext cx="69121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100" b="1" i="1" dirty="0"/>
                  <a:t>PIN/OTP</a:t>
                </a:r>
              </a:p>
            </p:txBody>
          </p:sp>
          <p:sp>
            <p:nvSpPr>
              <p:cNvPr id="69" name="Rettangolo 68"/>
              <p:cNvSpPr/>
              <p:nvPr/>
            </p:nvSpPr>
            <p:spPr>
              <a:xfrm>
                <a:off x="6664671" y="1896507"/>
                <a:ext cx="64807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100" b="1" i="1" dirty="0"/>
                  <a:t>ALIAS</a:t>
                </a:r>
              </a:p>
            </p:txBody>
          </p:sp>
          <p:sp>
            <p:nvSpPr>
              <p:cNvPr id="70" name="Oval 7"/>
              <p:cNvSpPr>
                <a:spLocks noChangeArrowheads="1"/>
              </p:cNvSpPr>
              <p:nvPr/>
            </p:nvSpPr>
            <p:spPr bwMode="auto">
              <a:xfrm>
                <a:off x="6660232" y="1484784"/>
                <a:ext cx="286767" cy="288032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it-IT" sz="1200" b="1" dirty="0">
                    <a:latin typeface="Arial Narrow" pitchFamily="34" charset="0"/>
                  </a:rPr>
                  <a:t>3</a:t>
                </a:r>
              </a:p>
            </p:txBody>
          </p:sp>
        </p:grpSp>
      </p:grpSp>
      <p:sp>
        <p:nvSpPr>
          <p:cNvPr id="71" name="Rettangolo 70"/>
          <p:cNvSpPr/>
          <p:nvPr/>
        </p:nvSpPr>
        <p:spPr>
          <a:xfrm>
            <a:off x="6705600" y="6096000"/>
            <a:ext cx="1026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u="sng" dirty="0">
                <a:solidFill>
                  <a:schemeClr val="accent6"/>
                </a:solidFill>
              </a:rPr>
              <a:t>Infocert</a:t>
            </a:r>
          </a:p>
        </p:txBody>
      </p:sp>
      <p:sp>
        <p:nvSpPr>
          <p:cNvPr id="72" name="Rettangolo 71"/>
          <p:cNvSpPr/>
          <p:nvPr/>
        </p:nvSpPr>
        <p:spPr>
          <a:xfrm>
            <a:off x="3091136" y="6096000"/>
            <a:ext cx="2014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u="sng" dirty="0" err="1">
                <a:solidFill>
                  <a:schemeClr val="accent6"/>
                </a:solidFill>
              </a:rPr>
              <a:t>Confirma-CINECA</a:t>
            </a:r>
            <a:endParaRPr lang="it-IT" sz="1600" b="1" u="sng" dirty="0">
              <a:solidFill>
                <a:schemeClr val="accent6"/>
              </a:solidFill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5387008" y="1364432"/>
            <a:ext cx="3528392" cy="475252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3154760" y="1364432"/>
            <a:ext cx="1143744" cy="475252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5" name="Gruppo 77"/>
          <p:cNvGrpSpPr/>
          <p:nvPr/>
        </p:nvGrpSpPr>
        <p:grpSpPr>
          <a:xfrm>
            <a:off x="3946848" y="2012504"/>
            <a:ext cx="2668735" cy="2952328"/>
            <a:chOff x="3923928" y="1340768"/>
            <a:chExt cx="2668735" cy="2952328"/>
          </a:xfrm>
        </p:grpSpPr>
        <p:cxnSp>
          <p:nvCxnSpPr>
            <p:cNvPr id="76" name="Connettore 2 75"/>
            <p:cNvCxnSpPr/>
            <p:nvPr/>
          </p:nvCxnSpPr>
          <p:spPr>
            <a:xfrm>
              <a:off x="3923928" y="2132856"/>
              <a:ext cx="1656184" cy="0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uppo 64"/>
            <p:cNvGrpSpPr/>
            <p:nvPr/>
          </p:nvGrpSpPr>
          <p:grpSpPr>
            <a:xfrm>
              <a:off x="4139952" y="1340768"/>
              <a:ext cx="2452711" cy="2952328"/>
              <a:chOff x="4139952" y="1340768"/>
              <a:chExt cx="2452711" cy="2952328"/>
            </a:xfrm>
          </p:grpSpPr>
          <p:sp>
            <p:nvSpPr>
              <p:cNvPr id="78" name="Rettangolo 77"/>
              <p:cNvSpPr/>
              <p:nvPr/>
            </p:nvSpPr>
            <p:spPr>
              <a:xfrm>
                <a:off x="4456849" y="1733654"/>
                <a:ext cx="69121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100" b="1" i="1" dirty="0"/>
                  <a:t>PIN/OTP</a:t>
                </a:r>
              </a:p>
            </p:txBody>
          </p:sp>
          <p:sp>
            <p:nvSpPr>
              <p:cNvPr id="79" name="Rettangolo 78"/>
              <p:cNvSpPr/>
              <p:nvPr/>
            </p:nvSpPr>
            <p:spPr>
              <a:xfrm>
                <a:off x="4478420" y="1896507"/>
                <a:ext cx="64807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100" b="1" i="1" dirty="0"/>
                  <a:t>ALIAS</a:t>
                </a:r>
              </a:p>
            </p:txBody>
          </p:sp>
          <p:sp>
            <p:nvSpPr>
              <p:cNvPr id="80" name="Rettangolo 79"/>
              <p:cNvSpPr/>
              <p:nvPr/>
            </p:nvSpPr>
            <p:spPr>
              <a:xfrm>
                <a:off x="4238459" y="2132856"/>
                <a:ext cx="112562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100" b="1" i="1" dirty="0" err="1"/>
                  <a:t>Hash</a:t>
                </a:r>
                <a:r>
                  <a:rPr lang="it-IT" sz="1100" b="1" i="1" dirty="0"/>
                  <a:t> da firmare</a:t>
                </a:r>
              </a:p>
            </p:txBody>
          </p:sp>
          <p:sp>
            <p:nvSpPr>
              <p:cNvPr id="82" name="Oval 7"/>
              <p:cNvSpPr>
                <a:spLocks noChangeArrowheads="1"/>
              </p:cNvSpPr>
              <p:nvPr/>
            </p:nvSpPr>
            <p:spPr bwMode="auto">
              <a:xfrm>
                <a:off x="4139952" y="1340768"/>
                <a:ext cx="286767" cy="288032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it-IT" sz="1200" b="1" dirty="0"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81" name="Rettangolo 80"/>
              <p:cNvSpPr/>
              <p:nvPr/>
            </p:nvSpPr>
            <p:spPr>
              <a:xfrm>
                <a:off x="5584551" y="1484784"/>
                <a:ext cx="1008112" cy="280831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b="1" dirty="0">
                    <a:latin typeface="Arial" pitchFamily="34" charset="0"/>
                    <a:cs typeface="Arial" pitchFamily="34" charset="0"/>
                  </a:rPr>
                  <a:t>Portale o</a:t>
                </a:r>
              </a:p>
              <a:p>
                <a:pPr algn="ctr"/>
                <a:r>
                  <a:rPr lang="it-IT" sz="1400" b="1" dirty="0">
                    <a:latin typeface="Arial" pitchFamily="34" charset="0"/>
                    <a:cs typeface="Arial" pitchFamily="34" charset="0"/>
                  </a:rPr>
                  <a:t>Gateway ai</a:t>
                </a:r>
              </a:p>
              <a:p>
                <a:pPr algn="ctr"/>
                <a:r>
                  <a:rPr lang="it-IT" sz="1400" b="1" dirty="0">
                    <a:latin typeface="Arial" pitchFamily="34" charset="0"/>
                    <a:cs typeface="Arial" pitchFamily="34" charset="0"/>
                  </a:rPr>
                  <a:t>WS per la</a:t>
                </a:r>
              </a:p>
              <a:p>
                <a:pPr algn="ctr"/>
                <a:r>
                  <a:rPr lang="it-IT" sz="1400" b="1" dirty="0">
                    <a:latin typeface="Arial" pitchFamily="34" charset="0"/>
                    <a:cs typeface="Arial" pitchFamily="34" charset="0"/>
                  </a:rPr>
                  <a:t>Firma remota</a:t>
                </a:r>
              </a:p>
            </p:txBody>
          </p:sp>
        </p:grpSp>
      </p:grpSp>
      <p:sp>
        <p:nvSpPr>
          <p:cNvPr id="83" name="Rettangolo 82"/>
          <p:cNvSpPr/>
          <p:nvPr/>
        </p:nvSpPr>
        <p:spPr>
          <a:xfrm>
            <a:off x="274440" y="1364432"/>
            <a:ext cx="2160240" cy="475252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uppo 69"/>
          <p:cNvGrpSpPr/>
          <p:nvPr/>
        </p:nvGrpSpPr>
        <p:grpSpPr>
          <a:xfrm>
            <a:off x="6611144" y="3092624"/>
            <a:ext cx="2160240" cy="1872208"/>
            <a:chOff x="6588224" y="2420888"/>
            <a:chExt cx="2160240" cy="1872208"/>
          </a:xfrm>
        </p:grpSpPr>
        <p:cxnSp>
          <p:nvCxnSpPr>
            <p:cNvPr id="85" name="Connettore 2 84"/>
            <p:cNvCxnSpPr>
              <a:endCxn id="86" idx="1"/>
            </p:cNvCxnSpPr>
            <p:nvPr/>
          </p:nvCxnSpPr>
          <p:spPr>
            <a:xfrm>
              <a:off x="6588224" y="2420888"/>
              <a:ext cx="1152128" cy="1080120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ttangolo 86"/>
            <p:cNvSpPr/>
            <p:nvPr/>
          </p:nvSpPr>
          <p:spPr>
            <a:xfrm>
              <a:off x="6606480" y="2807350"/>
              <a:ext cx="12954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b="1" i="1" dirty="0" err="1"/>
                <a:t>Hash</a:t>
              </a:r>
              <a:r>
                <a:rPr lang="it-IT" b="1" i="1" dirty="0"/>
                <a:t> da firmare</a:t>
              </a:r>
            </a:p>
          </p:txBody>
        </p:sp>
        <p:sp>
          <p:nvSpPr>
            <p:cNvPr id="88" name="Oval 7"/>
            <p:cNvSpPr>
              <a:spLocks noChangeArrowheads="1"/>
            </p:cNvSpPr>
            <p:nvPr/>
          </p:nvSpPr>
          <p:spPr bwMode="auto">
            <a:xfrm>
              <a:off x="6660232" y="2492896"/>
              <a:ext cx="286767" cy="288032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it-IT" sz="1200" b="1" dirty="0">
                  <a:latin typeface="Arial Narrow" pitchFamily="34" charset="0"/>
                </a:rPr>
                <a:t>5</a:t>
              </a:r>
            </a:p>
          </p:txBody>
        </p:sp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0352" y="2708920"/>
              <a:ext cx="1008112" cy="1584176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</p:spPr>
        </p:pic>
      </p:grpSp>
      <p:sp>
        <p:nvSpPr>
          <p:cNvPr id="89" name="Oval 7"/>
          <p:cNvSpPr>
            <a:spLocks noChangeArrowheads="1"/>
          </p:cNvSpPr>
          <p:nvPr/>
        </p:nvSpPr>
        <p:spPr bwMode="auto">
          <a:xfrm>
            <a:off x="8483352" y="2228528"/>
            <a:ext cx="286767" cy="288032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200" dirty="0">
                <a:latin typeface="Arial Narrow" pitchFamily="34" charset="0"/>
              </a:rPr>
              <a:t>4</a:t>
            </a:r>
            <a:endParaRPr lang="it-IT" sz="1200" b="1" dirty="0">
              <a:latin typeface="Arial Narrow" pitchFamily="34" charset="0"/>
            </a:endParaRPr>
          </a:p>
        </p:txBody>
      </p:sp>
      <p:grpSp>
        <p:nvGrpSpPr>
          <p:cNvPr id="90" name="Gruppo 71"/>
          <p:cNvGrpSpPr/>
          <p:nvPr/>
        </p:nvGrpSpPr>
        <p:grpSpPr>
          <a:xfrm>
            <a:off x="6611144" y="4316760"/>
            <a:ext cx="1295623" cy="619472"/>
            <a:chOff x="6588224" y="3645024"/>
            <a:chExt cx="1295623" cy="619472"/>
          </a:xfrm>
        </p:grpSpPr>
        <p:cxnSp>
          <p:nvCxnSpPr>
            <p:cNvPr id="91" name="Connettore 2 90"/>
            <p:cNvCxnSpPr/>
            <p:nvPr/>
          </p:nvCxnSpPr>
          <p:spPr>
            <a:xfrm flipH="1" flipV="1">
              <a:off x="6588224" y="3645024"/>
              <a:ext cx="1152128" cy="580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ttangolo 91"/>
            <p:cNvSpPr/>
            <p:nvPr/>
          </p:nvSpPr>
          <p:spPr>
            <a:xfrm>
              <a:off x="6606480" y="3645024"/>
              <a:ext cx="9605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i="1" dirty="0" err="1"/>
                <a:t>Hash</a:t>
              </a:r>
              <a:r>
                <a:rPr lang="it-IT" sz="1100" b="1" i="1" dirty="0"/>
                <a:t> Firmati</a:t>
              </a: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7597080" y="3976464"/>
              <a:ext cx="286767" cy="288032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it-IT" sz="1200" b="1" dirty="0"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94" name="Gruppo 73"/>
          <p:cNvGrpSpPr/>
          <p:nvPr/>
        </p:nvGrpSpPr>
        <p:grpSpPr>
          <a:xfrm>
            <a:off x="3226768" y="3884712"/>
            <a:ext cx="2376264" cy="1080120"/>
            <a:chOff x="3203848" y="3212976"/>
            <a:chExt cx="2376264" cy="1080120"/>
          </a:xfrm>
        </p:grpSpPr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3212976"/>
              <a:ext cx="100296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6" name="Gruppo 72"/>
            <p:cNvGrpSpPr/>
            <p:nvPr/>
          </p:nvGrpSpPr>
          <p:grpSpPr>
            <a:xfrm>
              <a:off x="3995936" y="3645024"/>
              <a:ext cx="1584176" cy="619472"/>
              <a:chOff x="3995936" y="3645024"/>
              <a:chExt cx="1584176" cy="619472"/>
            </a:xfrm>
          </p:grpSpPr>
          <p:cxnSp>
            <p:nvCxnSpPr>
              <p:cNvPr id="97" name="Connettore 2 96"/>
              <p:cNvCxnSpPr/>
              <p:nvPr/>
            </p:nvCxnSpPr>
            <p:spPr>
              <a:xfrm flipH="1">
                <a:off x="3995936" y="3645024"/>
                <a:ext cx="1584176" cy="580"/>
              </a:xfrm>
              <a:prstGeom prst="straightConnector1">
                <a:avLst/>
              </a:prstGeom>
              <a:ln>
                <a:solidFill>
                  <a:srgbClr val="CC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ttangolo 97"/>
              <p:cNvSpPr/>
              <p:nvPr/>
            </p:nvSpPr>
            <p:spPr>
              <a:xfrm>
                <a:off x="4289883" y="3645024"/>
                <a:ext cx="100219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 err="1"/>
                  <a:t>Hash</a:t>
                </a:r>
                <a:r>
                  <a:rPr lang="it-IT" sz="1200" b="1" i="1" dirty="0"/>
                  <a:t> Firmati</a:t>
                </a:r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234880" y="3976464"/>
                <a:ext cx="286767" cy="288032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it-IT" sz="1200" b="1" dirty="0">
                    <a:latin typeface="Arial Narrow" pitchFamily="34" charset="0"/>
                  </a:rPr>
                  <a:t>7</a:t>
                </a:r>
              </a:p>
            </p:txBody>
          </p:sp>
        </p:grpSp>
      </p:grp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943600"/>
            <a:ext cx="966537" cy="59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6" name="Gruppo 125"/>
          <p:cNvGrpSpPr/>
          <p:nvPr/>
        </p:nvGrpSpPr>
        <p:grpSpPr>
          <a:xfrm>
            <a:off x="304800" y="1904999"/>
            <a:ext cx="4002088" cy="1619673"/>
            <a:chOff x="304800" y="1904999"/>
            <a:chExt cx="4002088" cy="16196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904999"/>
              <a:ext cx="1676400" cy="11450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8" name="Rettangolo 107"/>
            <p:cNvSpPr/>
            <p:nvPr/>
          </p:nvSpPr>
          <p:spPr>
            <a:xfrm>
              <a:off x="3104315" y="3263062"/>
              <a:ext cx="120257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1100" b="1" u="sng" dirty="0" err="1">
                  <a:solidFill>
                    <a:srgbClr val="1F497D">
                      <a:lumMod val="75000"/>
                    </a:srgbClr>
                  </a:solidFill>
                </a:rPr>
                <a:t>Confirma-CINECA</a:t>
              </a:r>
              <a:endParaRPr lang="it-IT" sz="1100" b="1" u="sng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2438400" y="2405390"/>
              <a:ext cx="6912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100" b="1" i="1" dirty="0"/>
                <a:t>PIN/OTP</a:t>
              </a:r>
            </a:p>
          </p:txBody>
        </p:sp>
        <p:sp>
          <p:nvSpPr>
            <p:cNvPr id="111" name="Rettangolo 110"/>
            <p:cNvSpPr/>
            <p:nvPr/>
          </p:nvSpPr>
          <p:spPr>
            <a:xfrm>
              <a:off x="2459971" y="2568823"/>
              <a:ext cx="64807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i="1" dirty="0"/>
                <a:t>ALIAS</a:t>
              </a:r>
            </a:p>
          </p:txBody>
        </p:sp>
        <p:cxnSp>
          <p:nvCxnSpPr>
            <p:cNvPr id="112" name="Connettore 2 111"/>
            <p:cNvCxnSpPr/>
            <p:nvPr/>
          </p:nvCxnSpPr>
          <p:spPr>
            <a:xfrm>
              <a:off x="1930624" y="2804592"/>
              <a:ext cx="1440160" cy="0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5307" y="2289524"/>
              <a:ext cx="941581" cy="1019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Line 17"/>
            <p:cNvSpPr>
              <a:spLocks noChangeShapeType="1"/>
            </p:cNvSpPr>
            <p:nvPr/>
          </p:nvSpPr>
          <p:spPr bwMode="auto">
            <a:xfrm flipH="1">
              <a:off x="778496" y="2364160"/>
              <a:ext cx="504056" cy="144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7" name="Oval 7"/>
            <p:cNvSpPr>
              <a:spLocks noChangeArrowheads="1"/>
            </p:cNvSpPr>
            <p:nvPr/>
          </p:nvSpPr>
          <p:spPr bwMode="auto">
            <a:xfrm>
              <a:off x="381000" y="1981200"/>
              <a:ext cx="286295" cy="277688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it-IT" sz="1000" b="1" dirty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18" name="Line 17"/>
            <p:cNvSpPr>
              <a:spLocks noChangeShapeType="1"/>
            </p:cNvSpPr>
            <p:nvPr/>
          </p:nvSpPr>
          <p:spPr bwMode="auto">
            <a:xfrm flipH="1">
              <a:off x="850504" y="2364160"/>
              <a:ext cx="432048" cy="21602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" name="Line 17"/>
            <p:cNvSpPr>
              <a:spLocks noChangeShapeType="1"/>
            </p:cNvSpPr>
            <p:nvPr/>
          </p:nvSpPr>
          <p:spPr bwMode="auto">
            <a:xfrm>
              <a:off x="1447800" y="2590800"/>
              <a:ext cx="304800" cy="22860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Text Box 6"/>
            <p:cNvSpPr txBox="1">
              <a:spLocks noChangeArrowheads="1"/>
            </p:cNvSpPr>
            <p:nvPr/>
          </p:nvSpPr>
          <p:spPr bwMode="auto">
            <a:xfrm>
              <a:off x="304800" y="2362200"/>
              <a:ext cx="1371600" cy="215444"/>
            </a:xfrm>
            <a:prstGeom prst="rect">
              <a:avLst/>
            </a:prstGeom>
            <a:solidFill>
              <a:srgbClr val="FCFF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800" b="1" dirty="0">
                  <a:solidFill>
                    <a:srgbClr val="000000"/>
                  </a:solidFill>
                  <a:latin typeface="Arial" charset="0"/>
                </a:rPr>
                <a:t>Inserimento PIN &amp; OTP</a:t>
              </a:r>
              <a:endParaRPr lang="it-IT" sz="800" b="1" i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0" name="Gruppo 129"/>
          <p:cNvGrpSpPr/>
          <p:nvPr/>
        </p:nvGrpSpPr>
        <p:grpSpPr>
          <a:xfrm>
            <a:off x="381000" y="3810000"/>
            <a:ext cx="4236639" cy="1650087"/>
            <a:chOff x="381000" y="3810000"/>
            <a:chExt cx="4236639" cy="1650087"/>
          </a:xfrm>
        </p:grpSpPr>
        <p:sp>
          <p:nvSpPr>
            <p:cNvPr id="105" name="Rettangolo 104"/>
            <p:cNvSpPr/>
            <p:nvPr/>
          </p:nvSpPr>
          <p:spPr>
            <a:xfrm>
              <a:off x="2819400" y="5029200"/>
              <a:ext cx="179823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i="1" dirty="0"/>
                <a:t>(</a:t>
              </a:r>
              <a:r>
                <a:rPr lang="it-IT" b="1" i="1" dirty="0"/>
                <a:t>Composizione buste</a:t>
              </a:r>
            </a:p>
            <a:p>
              <a:pPr algn="ctr"/>
              <a:r>
                <a:rPr lang="it-IT" b="1" i="1" dirty="0"/>
                <a:t>Crittografiche)</a:t>
              </a:r>
            </a:p>
          </p:txBody>
        </p:sp>
        <p:grpSp>
          <p:nvGrpSpPr>
            <p:cNvPr id="129" name="Gruppo 128"/>
            <p:cNvGrpSpPr/>
            <p:nvPr/>
          </p:nvGrpSpPr>
          <p:grpSpPr>
            <a:xfrm>
              <a:off x="381000" y="3810000"/>
              <a:ext cx="2916511" cy="1370856"/>
              <a:chOff x="381000" y="3810000"/>
              <a:chExt cx="2916511" cy="1370856"/>
            </a:xfrm>
          </p:grpSpPr>
          <p:pic>
            <p:nvPicPr>
              <p:cNvPr id="102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06688" y="4676800"/>
                <a:ext cx="456666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3" name="Connettore 2 102"/>
              <p:cNvCxnSpPr/>
              <p:nvPr/>
            </p:nvCxnSpPr>
            <p:spPr>
              <a:xfrm flipH="1">
                <a:off x="2218656" y="4316760"/>
                <a:ext cx="1008112" cy="580"/>
              </a:xfrm>
              <a:prstGeom prst="straightConnector1">
                <a:avLst/>
              </a:prstGeom>
              <a:ln>
                <a:solidFill>
                  <a:srgbClr val="CC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ttangolo 103"/>
              <p:cNvSpPr/>
              <p:nvPr/>
            </p:nvSpPr>
            <p:spPr>
              <a:xfrm>
                <a:off x="2218656" y="4399801"/>
                <a:ext cx="88197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 err="1"/>
                  <a:t>Doc</a:t>
                </a:r>
                <a:r>
                  <a:rPr lang="it-IT" sz="1100" b="1" i="1" dirty="0"/>
                  <a:t> Firmati</a:t>
                </a:r>
              </a:p>
            </p:txBody>
          </p:sp>
          <p:sp>
            <p:nvSpPr>
              <p:cNvPr id="106" name="Oval 7"/>
              <p:cNvSpPr>
                <a:spLocks noChangeArrowheads="1"/>
              </p:cNvSpPr>
              <p:nvPr/>
            </p:nvSpPr>
            <p:spPr bwMode="auto">
              <a:xfrm>
                <a:off x="3010744" y="4604792"/>
                <a:ext cx="286767" cy="288032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it-IT" sz="1200" b="1" dirty="0">
                    <a:latin typeface="Arial Narrow" pitchFamily="34" charset="0"/>
                  </a:rPr>
                  <a:t>8</a:t>
                </a:r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1000" y="3810000"/>
                <a:ext cx="1762125" cy="11427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131" name="Gruppo 130"/>
          <p:cNvGrpSpPr/>
          <p:nvPr/>
        </p:nvGrpSpPr>
        <p:grpSpPr>
          <a:xfrm>
            <a:off x="152400" y="4572000"/>
            <a:ext cx="2209800" cy="762799"/>
            <a:chOff x="152400" y="4572000"/>
            <a:chExt cx="2209800" cy="762799"/>
          </a:xfrm>
        </p:grpSpPr>
        <p:sp>
          <p:nvSpPr>
            <p:cNvPr id="121" name="Oval 7"/>
            <p:cNvSpPr>
              <a:spLocks noChangeArrowheads="1"/>
            </p:cNvSpPr>
            <p:nvPr/>
          </p:nvSpPr>
          <p:spPr bwMode="auto">
            <a:xfrm>
              <a:off x="228600" y="4572000"/>
              <a:ext cx="286767" cy="288032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it-IT" sz="1200" b="1" dirty="0">
                  <a:latin typeface="Arial Narrow" pitchFamily="34" charset="0"/>
                </a:rPr>
                <a:t>9</a:t>
              </a: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152400" y="4934689"/>
              <a:ext cx="2209800" cy="400110"/>
            </a:xfrm>
            <a:prstGeom prst="rect">
              <a:avLst/>
            </a:prstGeom>
            <a:solidFill>
              <a:srgbClr val="FCFF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800" b="1" u="sng" dirty="0">
                  <a:solidFill>
                    <a:srgbClr val="FF0000"/>
                  </a:solidFill>
                  <a:latin typeface="Arial" charset="0"/>
                </a:rPr>
                <a:t>Trasferimento dati in Carriera Studente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it-IT" sz="800" u="sng" dirty="0">
                  <a:solidFill>
                    <a:srgbClr val="FF0000"/>
                  </a:solidFill>
                  <a:latin typeface="Arial" charset="0"/>
                </a:rPr>
                <a:t>Conservazione/Archiviazione verbali</a:t>
              </a:r>
              <a:endParaRPr lang="it-IT" sz="800" b="1" u="sng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224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1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Verbalizzazione CON </a:t>
            </a:r>
            <a:r>
              <a:rPr lang="it-IT" sz="2200" i="1" dirty="0">
                <a:solidFill>
                  <a:srgbClr val="00256E"/>
                </a:solidFill>
                <a:latin typeface="Verdana" pitchFamily="34" charset="0"/>
              </a:rPr>
              <a:t>Firma Digitale</a:t>
            </a:r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5" y="1485900"/>
            <a:ext cx="6648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37295" y="4680665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956606" y="5448300"/>
            <a:ext cx="472394" cy="35651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14031" y="2913062"/>
            <a:ext cx="2024064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Preview verbali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879320" y="24765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472702"/>
            <a:ext cx="3190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4494895" y="3259136"/>
            <a:ext cx="838200" cy="64611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1095" y="5109746"/>
            <a:ext cx="25146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Conferma firma verbali</a:t>
            </a:r>
          </a:p>
        </p:txBody>
      </p:sp>
    </p:spTree>
    <p:extLst>
      <p:ext uri="{BB962C8B-B14F-4D97-AF65-F5344CB8AC3E}">
        <p14:creationId xmlns:p14="http://schemas.microsoft.com/office/powerpoint/2010/main" val="2725864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56" y="1909505"/>
            <a:ext cx="3616544" cy="441509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3402"/>
            <a:ext cx="3571875" cy="45053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</p:pic>
      <p:sp>
        <p:nvSpPr>
          <p:cNvPr id="105481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Verbalizzazione SENZA Firma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668118" y="963612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1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3733798" y="4572000"/>
            <a:ext cx="2286002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5937647" y="4463126"/>
            <a:ext cx="844153" cy="79467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6913893" y="3710941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2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25615" y="4149725"/>
            <a:ext cx="2024064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Firma verbali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642249" y="1322387"/>
            <a:ext cx="2024064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STAMPA verbali</a:t>
            </a:r>
          </a:p>
        </p:txBody>
      </p:sp>
    </p:spTree>
    <p:extLst>
      <p:ext uri="{BB962C8B-B14F-4D97-AF65-F5344CB8AC3E}">
        <p14:creationId xmlns:p14="http://schemas.microsoft.com/office/powerpoint/2010/main" val="2892775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14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620000" cy="498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95400" y="3581400"/>
            <a:ext cx="1524000" cy="1524000"/>
            <a:chOff x="816" y="2256"/>
            <a:chExt cx="960" cy="960"/>
          </a:xfrm>
        </p:grpSpPr>
        <p:sp>
          <p:nvSpPr>
            <p:cNvPr id="28682" name="Line 8"/>
            <p:cNvSpPr>
              <a:spLocks noChangeShapeType="1"/>
            </p:cNvSpPr>
            <p:nvPr/>
          </p:nvSpPr>
          <p:spPr bwMode="auto">
            <a:xfrm>
              <a:off x="816" y="2352"/>
              <a:ext cx="960" cy="86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>
              <a:off x="816" y="2256"/>
              <a:ext cx="96" cy="43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22860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Chiusura Appello</a:t>
            </a:r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3581400" y="3581400"/>
            <a:ext cx="4876800" cy="3460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u="sng" dirty="0">
                <a:solidFill>
                  <a:srgbClr val="FF0000"/>
                </a:solidFill>
                <a:latin typeface="Arial" charset="0"/>
              </a:rPr>
              <a:t>Archiviazione/Conservazione verbali d’esame</a:t>
            </a:r>
          </a:p>
        </p:txBody>
      </p:sp>
      <p:sp>
        <p:nvSpPr>
          <p:cNvPr id="174095" name="Oval 15"/>
          <p:cNvSpPr>
            <a:spLocks noChangeArrowheads="1"/>
          </p:cNvSpPr>
          <p:nvPr/>
        </p:nvSpPr>
        <p:spPr bwMode="auto">
          <a:xfrm>
            <a:off x="381000" y="28956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74096" name="Oval 16"/>
          <p:cNvSpPr>
            <a:spLocks noChangeArrowheads="1"/>
          </p:cNvSpPr>
          <p:nvPr/>
        </p:nvSpPr>
        <p:spPr bwMode="auto">
          <a:xfrm>
            <a:off x="3700463" y="3124200"/>
            <a:ext cx="358775" cy="358775"/>
          </a:xfrm>
          <a:prstGeom prst="ellipse">
            <a:avLst/>
          </a:prstGeom>
          <a:solidFill>
            <a:srgbClr val="CCFFFF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</p:txBody>
      </p:sp>
      <p:grpSp>
        <p:nvGrpSpPr>
          <p:cNvPr id="3" name="Gruppo 16"/>
          <p:cNvGrpSpPr/>
          <p:nvPr/>
        </p:nvGrpSpPr>
        <p:grpSpPr>
          <a:xfrm>
            <a:off x="4495800" y="4114800"/>
            <a:ext cx="3228975" cy="2333625"/>
            <a:chOff x="4495800" y="4114800"/>
            <a:chExt cx="3228975" cy="23336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4876800"/>
              <a:ext cx="1704975" cy="15716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4114800"/>
              <a:ext cx="1724025" cy="159067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667000" y="242888"/>
            <a:ext cx="6248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Verbalizzazione CON </a:t>
            </a:r>
            <a:r>
              <a:rPr lang="it-IT" sz="2200" i="1" dirty="0">
                <a:solidFill>
                  <a:srgbClr val="00256E"/>
                </a:solidFill>
                <a:latin typeface="Verdana" pitchFamily="34" charset="0"/>
              </a:rPr>
              <a:t>Firma Digitale</a:t>
            </a:r>
            <a:r>
              <a:rPr lang="it-IT" sz="2200" dirty="0">
                <a:solidFill>
                  <a:srgbClr val="00256E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538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 animBg="1"/>
      <p:bldP spid="174094" grpId="0" animBg="1"/>
      <p:bldP spid="174095" grpId="0" animBg="1"/>
      <p:bldP spid="17409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41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077200" cy="477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1622" name="Rectangle 2"/>
          <p:cNvSpPr>
            <a:spLocks noChangeArrowheads="1"/>
          </p:cNvSpPr>
          <p:nvPr/>
        </p:nvSpPr>
        <p:spPr bwMode="auto">
          <a:xfrm>
            <a:off x="3733800" y="242888"/>
            <a:ext cx="51816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200">
                <a:solidFill>
                  <a:srgbClr val="CC0000"/>
                </a:solidFill>
                <a:latin typeface="Verdana" pitchFamily="34" charset="0"/>
              </a:rPr>
              <a:t>Verifica Dati Carriera (</a:t>
            </a:r>
            <a:r>
              <a:rPr lang="it-IT" sz="2200" i="1">
                <a:solidFill>
                  <a:srgbClr val="CC0000"/>
                </a:solidFill>
                <a:latin typeface="Verdana" pitchFamily="34" charset="0"/>
              </a:rPr>
              <a:t>Libretto</a:t>
            </a:r>
            <a:r>
              <a:rPr lang="it-IT" sz="2200">
                <a:solidFill>
                  <a:srgbClr val="CC0000"/>
                </a:solidFill>
                <a:latin typeface="Verdana" pitchFamily="34" charset="0"/>
              </a:rPr>
              <a:t>) </a:t>
            </a:r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 flipH="1" flipV="1">
            <a:off x="1219200" y="4137025"/>
            <a:ext cx="304800" cy="1219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04800" y="5226050"/>
            <a:ext cx="22860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Verifica dati carriera</a:t>
            </a: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609600" y="3886200"/>
            <a:ext cx="685800" cy="2286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381000" y="57150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1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2819400" y="4876800"/>
            <a:ext cx="5638800" cy="304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8077200" y="44196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>
                <a:latin typeface="Arial Narrow" pitchFamily="34" charset="0"/>
              </a:rPr>
              <a:t>2</a:t>
            </a: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2209800" y="1193800"/>
            <a:ext cx="5689600" cy="406400"/>
          </a:xfrm>
          <a:prstGeom prst="rect">
            <a:avLst/>
          </a:prstGeom>
          <a:solidFill>
            <a:srgbClr val="FCFF9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>
                <a:solidFill>
                  <a:srgbClr val="CC0000"/>
                </a:solidFill>
                <a:latin typeface="Arial" charset="0"/>
              </a:rPr>
              <a:t>Area Web </a:t>
            </a:r>
            <a:r>
              <a:rPr lang="it-IT" sz="2000" u="sng">
                <a:solidFill>
                  <a:srgbClr val="CC0000"/>
                </a:solidFill>
                <a:latin typeface="Arial" charset="0"/>
              </a:rPr>
              <a:t>Studente</a:t>
            </a:r>
          </a:p>
        </p:txBody>
      </p:sp>
    </p:spTree>
    <p:extLst>
      <p:ext uri="{BB962C8B-B14F-4D97-AF65-F5344CB8AC3E}">
        <p14:creationId xmlns:p14="http://schemas.microsoft.com/office/powerpoint/2010/main" val="3377493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2" grpId="0" animBg="1"/>
      <p:bldP spid="111633" grpId="0" animBg="1" autoUpdateAnimBg="0"/>
      <p:bldP spid="111634" grpId="0" animBg="1"/>
      <p:bldP spid="111635" grpId="0" animBg="1"/>
      <p:bldP spid="111638" grpId="0" animBg="1"/>
      <p:bldP spid="1116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19250"/>
            <a:ext cx="82486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133600" y="1066800"/>
            <a:ext cx="5689600" cy="406400"/>
          </a:xfrm>
          <a:prstGeom prst="rect">
            <a:avLst/>
          </a:prstGeom>
          <a:solidFill>
            <a:srgbClr val="FCFF9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rgbClr val="CC0000"/>
                </a:solidFill>
                <a:latin typeface="Arial" charset="0"/>
              </a:rPr>
              <a:t>Accesso </a:t>
            </a:r>
            <a:r>
              <a:rPr lang="it-IT" sz="2000" i="1">
                <a:solidFill>
                  <a:srgbClr val="CC0000"/>
                </a:solidFill>
                <a:latin typeface="Arial" charset="0"/>
              </a:rPr>
              <a:t>Area Web </a:t>
            </a:r>
            <a:r>
              <a:rPr lang="it-IT" sz="2000" u="sng">
                <a:solidFill>
                  <a:srgbClr val="CC0000"/>
                </a:solidFill>
                <a:latin typeface="Arial" charset="0"/>
              </a:rPr>
              <a:t>Docente</a:t>
            </a:r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6010275" y="4895850"/>
            <a:ext cx="1008062" cy="6858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4943475" y="4210050"/>
            <a:ext cx="1143000" cy="838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886075" y="3863975"/>
            <a:ext cx="2684462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Inserimento credenziali</a:t>
            </a:r>
          </a:p>
        </p:txBody>
      </p:sp>
      <p:sp>
        <p:nvSpPr>
          <p:cNvPr id="112647" name="Rectangle 2"/>
          <p:cNvSpPr>
            <a:spLocks noChangeArrowheads="1"/>
          </p:cNvSpPr>
          <p:nvPr/>
        </p:nvSpPr>
        <p:spPr bwMode="auto">
          <a:xfrm>
            <a:off x="3505200" y="198438"/>
            <a:ext cx="541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CC0000"/>
                </a:solidFill>
                <a:latin typeface="Verdana" pitchFamily="34" charset="0"/>
              </a:rPr>
              <a:t>Gestione Appello d’esame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5" grpId="0" animBg="1"/>
      <p:bldP spid="11264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43000"/>
            <a:ext cx="75628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Line 8"/>
          <p:cNvSpPr>
            <a:spLocks noChangeShapeType="1"/>
          </p:cNvSpPr>
          <p:nvPr/>
        </p:nvSpPr>
        <p:spPr bwMode="auto">
          <a:xfrm flipH="1" flipV="1">
            <a:off x="1981200" y="3581400"/>
            <a:ext cx="914400" cy="1371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057400" y="4800600"/>
            <a:ext cx="2684463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00"/>
                </a:solidFill>
                <a:latin typeface="Arial" charset="0"/>
              </a:rPr>
              <a:t>Gestione </a:t>
            </a:r>
            <a:r>
              <a:rPr lang="it-IT" sz="1600" i="1">
                <a:solidFill>
                  <a:srgbClr val="000000"/>
                </a:solidFill>
                <a:latin typeface="Arial" charset="0"/>
              </a:rPr>
              <a:t>Appelli</a:t>
            </a:r>
            <a:r>
              <a:rPr lang="it-IT" sz="1600">
                <a:solidFill>
                  <a:srgbClr val="000000"/>
                </a:solidFill>
                <a:latin typeface="Arial" charset="0"/>
              </a:rPr>
              <a:t> d’esame</a:t>
            </a:r>
          </a:p>
        </p:txBody>
      </p:sp>
      <p:sp>
        <p:nvSpPr>
          <p:cNvPr id="86026" name="Rectangle 2"/>
          <p:cNvSpPr>
            <a:spLocks noChangeArrowheads="1"/>
          </p:cNvSpPr>
          <p:nvPr/>
        </p:nvSpPr>
        <p:spPr bwMode="auto">
          <a:xfrm>
            <a:off x="3505200" y="198438"/>
            <a:ext cx="541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Gestione Appello d’esame 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762000" y="3352800"/>
            <a:ext cx="1524000" cy="228600"/>
          </a:xfrm>
          <a:prstGeom prst="rect">
            <a:avLst/>
          </a:prstGeom>
          <a:noFill/>
          <a:ln w="317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  <p:bldP spid="86025" grpId="0" animBg="1" autoUpdateAnimBg="0"/>
      <p:bldP spid="860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" y="1114425"/>
            <a:ext cx="8382000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8086725" y="4038600"/>
            <a:ext cx="447675" cy="381000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V="1">
            <a:off x="6553200" y="4343400"/>
            <a:ext cx="1609725" cy="1219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953000" y="5486400"/>
            <a:ext cx="2684463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Visualizza/Crea Appelli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05200" y="198438"/>
            <a:ext cx="541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Gestione Appello d’esame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409700"/>
            <a:ext cx="8058150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5965825" y="2971800"/>
            <a:ext cx="358775" cy="358775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latin typeface="Arial Narrow" pitchFamily="34" charset="0"/>
              </a:rPr>
              <a:t>1</a:t>
            </a:r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3733799" y="3679825"/>
            <a:ext cx="1066801" cy="1676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H="1">
            <a:off x="3733800" y="3813175"/>
            <a:ext cx="990600" cy="1009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H="1">
            <a:off x="4191000" y="3679825"/>
            <a:ext cx="533400" cy="2209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3124200" y="3429000"/>
            <a:ext cx="32766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Lista Appelli AD selezionata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505200" y="198438"/>
            <a:ext cx="541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00256E"/>
                </a:solidFill>
                <a:latin typeface="Verdana" pitchFamily="34" charset="0"/>
              </a:rPr>
              <a:t>Gestione Appello d’esame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467600" y="4953000"/>
            <a:ext cx="304800" cy="3048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022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 animBg="1"/>
      <p:bldP spid="90128" grpId="0" animBg="1"/>
      <p:bldP spid="90129" grpId="0" animBg="1"/>
      <p:bldP spid="90130" grpId="0" animBg="1"/>
      <p:bldP spid="90127" grpId="0" animBg="1" autoUpdateAnimBg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171575"/>
            <a:ext cx="5448300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3276599" y="3839709"/>
            <a:ext cx="1404107" cy="65178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769518" y="3819525"/>
            <a:ext cx="2555082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Commissione d’esame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362200" y="4491491"/>
            <a:ext cx="914400" cy="381000"/>
          </a:xfrm>
          <a:prstGeom prst="rect">
            <a:avLst/>
          </a:prstGeom>
          <a:noFill/>
          <a:ln w="317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76599" y="196206"/>
            <a:ext cx="56388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it-IT" sz="2400" dirty="0">
                <a:solidFill>
                  <a:srgbClr val="CC0000"/>
                </a:solidFill>
                <a:latin typeface="Verdana" pitchFamily="34" charset="0"/>
              </a:rPr>
              <a:t>Gestione Commissione d’esame </a:t>
            </a:r>
          </a:p>
        </p:txBody>
      </p:sp>
    </p:spTree>
    <p:extLst>
      <p:ext uri="{BB962C8B-B14F-4D97-AF65-F5344CB8AC3E}">
        <p14:creationId xmlns:p14="http://schemas.microsoft.com/office/powerpoint/2010/main" val="1631426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11187</TotalTime>
  <Words>659</Words>
  <Application>Microsoft Office PowerPoint</Application>
  <PresentationFormat>Presentazione su schermo (4:3)</PresentationFormat>
  <Paragraphs>268</Paragraphs>
  <Slides>46</Slides>
  <Notes>2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6" baseType="lpstr">
      <vt:lpstr>Arial Unicode MS</vt:lpstr>
      <vt:lpstr>ＭＳ Ｐゴシック</vt:lpstr>
      <vt:lpstr>Arial</vt:lpstr>
      <vt:lpstr>Arial Narrow</vt:lpstr>
      <vt:lpstr>Courier</vt:lpstr>
      <vt:lpstr>Tahoma</vt:lpstr>
      <vt:lpstr>Times New Roman</vt:lpstr>
      <vt:lpstr>Verdana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>Capo Progetto</Manager>
  <Company>KION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>Linee Guida Piano di Comunicazione PoliBA</dc:subject>
  <dc:creator>Giorgio Gagliardi</dc:creator>
  <cp:lastModifiedBy>PAOLA GASPARINI</cp:lastModifiedBy>
  <cp:revision>766</cp:revision>
  <cp:lastPrinted>2017-01-17T08:14:15Z</cp:lastPrinted>
  <dcterms:created xsi:type="dcterms:W3CDTF">2002-02-18T08:15:13Z</dcterms:created>
  <dcterms:modified xsi:type="dcterms:W3CDTF">2017-02-01T08:06:12Z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